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73"/>
  </p:notesMasterIdLst>
  <p:handoutMasterIdLst>
    <p:handoutMasterId r:id="rId74"/>
  </p:handoutMasterIdLst>
  <p:sldIdLst>
    <p:sldId id="256" r:id="rId5"/>
    <p:sldId id="268" r:id="rId6"/>
    <p:sldId id="269" r:id="rId7"/>
    <p:sldId id="266" r:id="rId8"/>
    <p:sldId id="270" r:id="rId9"/>
    <p:sldId id="267" r:id="rId10"/>
    <p:sldId id="263" r:id="rId11"/>
    <p:sldId id="26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90" r:id="rId25"/>
    <p:sldId id="285" r:id="rId26"/>
    <p:sldId id="286" r:id="rId27"/>
    <p:sldId id="287" r:id="rId28"/>
    <p:sldId id="288" r:id="rId29"/>
    <p:sldId id="289" r:id="rId30"/>
    <p:sldId id="272" r:id="rId31"/>
    <p:sldId id="271" r:id="rId32"/>
    <p:sldId id="291" r:id="rId33"/>
    <p:sldId id="292"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8" r:id="rId68"/>
    <p:sldId id="327" r:id="rId69"/>
    <p:sldId id="329" r:id="rId70"/>
    <p:sldId id="330" r:id="rId71"/>
    <p:sldId id="26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autoAdjust="0"/>
    <p:restoredTop sz="67463" autoAdjust="0"/>
  </p:normalViewPr>
  <p:slideViewPr>
    <p:cSldViewPr snapToGrid="0">
      <p:cViewPr varScale="1">
        <p:scale>
          <a:sx n="55" d="100"/>
          <a:sy n="55" d="100"/>
        </p:scale>
        <p:origin x="108" y="59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6A21F-341C-404E-B14B-B8C1E2887F4A}" type="doc">
      <dgm:prSet loTypeId="urn:microsoft.com/office/officeart/2011/layout/InterconnectedBlockProcess" loCatId="process" qsTypeId="urn:microsoft.com/office/officeart/2005/8/quickstyle/simple1" qsCatId="simple" csTypeId="urn:microsoft.com/office/officeart/2005/8/colors/accent1_2" csCatId="accent1" phldr="1"/>
      <dgm:spPr/>
      <dgm:t>
        <a:bodyPr/>
        <a:lstStyle/>
        <a:p>
          <a:endParaRPr lang="en-US"/>
        </a:p>
      </dgm:t>
    </dgm:pt>
    <dgm:pt modelId="{3E74EAE5-DA86-4949-851F-269D29931521}">
      <dgm:prSet phldrT="[Text]"/>
      <dgm:spPr/>
      <dgm:t>
        <a:bodyPr/>
        <a:lstStyle/>
        <a:p>
          <a:r>
            <a:rPr lang="en-US" dirty="0" smtClean="0"/>
            <a:t>Data Management</a:t>
          </a:r>
          <a:endParaRPr lang="en-US" dirty="0"/>
        </a:p>
      </dgm:t>
    </dgm:pt>
    <dgm:pt modelId="{5CDB6F14-7F34-4512-868A-2BFC8F64D5EF}" type="parTrans" cxnId="{067C419A-9408-485E-A64F-0D385CD9CAB4}">
      <dgm:prSet/>
      <dgm:spPr/>
      <dgm:t>
        <a:bodyPr/>
        <a:lstStyle/>
        <a:p>
          <a:endParaRPr lang="en-US"/>
        </a:p>
      </dgm:t>
    </dgm:pt>
    <dgm:pt modelId="{2AF14D4B-9977-4AEE-AAD8-7F101F3C160C}" type="sibTrans" cxnId="{067C419A-9408-485E-A64F-0D385CD9CAB4}">
      <dgm:prSet/>
      <dgm:spPr/>
      <dgm:t>
        <a:bodyPr/>
        <a:lstStyle/>
        <a:p>
          <a:endParaRPr lang="en-US"/>
        </a:p>
      </dgm:t>
    </dgm:pt>
    <dgm:pt modelId="{2466CB19-B0E0-42C8-9D11-1B2C8D174C92}">
      <dgm:prSet phldrT="[Text]" custT="1"/>
      <dgm:spPr/>
      <dgm:t>
        <a:bodyPr/>
        <a:lstStyle/>
        <a:p>
          <a:r>
            <a:rPr lang="en-US" sz="2400" b="1" i="0" dirty="0" smtClean="0"/>
            <a:t>Data management</a:t>
          </a:r>
          <a:r>
            <a:rPr lang="en-US" sz="2400" b="0" i="0" dirty="0" smtClean="0"/>
            <a:t> is the practice of organizing and maintaining </a:t>
          </a:r>
          <a:r>
            <a:rPr lang="en-US" sz="2400" b="1" i="0" dirty="0" smtClean="0"/>
            <a:t>data</a:t>
          </a:r>
          <a:r>
            <a:rPr lang="en-US" sz="2400" b="0" i="0" dirty="0" smtClean="0"/>
            <a:t> processes to meet ongoing information lifecycle needs.</a:t>
          </a:r>
          <a:endParaRPr lang="en-US" sz="2400" dirty="0"/>
        </a:p>
      </dgm:t>
    </dgm:pt>
    <dgm:pt modelId="{79B3E4E4-B038-4FA0-9A3F-C5B24A7BFA5F}" type="parTrans" cxnId="{D28DFF66-F560-46C9-9707-FD95E5A0A296}">
      <dgm:prSet/>
      <dgm:spPr/>
      <dgm:t>
        <a:bodyPr/>
        <a:lstStyle/>
        <a:p>
          <a:endParaRPr lang="en-US"/>
        </a:p>
      </dgm:t>
    </dgm:pt>
    <dgm:pt modelId="{509823FF-E8F8-4F57-A5E6-35B060E6510D}" type="sibTrans" cxnId="{D28DFF66-F560-46C9-9707-FD95E5A0A296}">
      <dgm:prSet/>
      <dgm:spPr/>
      <dgm:t>
        <a:bodyPr/>
        <a:lstStyle/>
        <a:p>
          <a:endParaRPr lang="en-US"/>
        </a:p>
      </dgm:t>
    </dgm:pt>
    <dgm:pt modelId="{AD0A99C9-E389-44B1-99C6-93680AFA767F}">
      <dgm:prSet phldrT="[Text]"/>
      <dgm:spPr/>
      <dgm:t>
        <a:bodyPr/>
        <a:lstStyle/>
        <a:p>
          <a:r>
            <a:rPr lang="en-US" dirty="0" smtClean="0"/>
            <a:t>Data Analytics</a:t>
          </a:r>
          <a:endParaRPr lang="en-US" dirty="0"/>
        </a:p>
      </dgm:t>
    </dgm:pt>
    <dgm:pt modelId="{4193A1F4-30E2-45EF-A829-647E40F10F16}" type="parTrans" cxnId="{7E642C25-AA80-4B7C-BA60-67DA07EE0ED7}">
      <dgm:prSet/>
      <dgm:spPr/>
      <dgm:t>
        <a:bodyPr/>
        <a:lstStyle/>
        <a:p>
          <a:endParaRPr lang="en-US"/>
        </a:p>
      </dgm:t>
    </dgm:pt>
    <dgm:pt modelId="{ECA0AD51-34E6-49BA-8D0E-1F60BB6A86EC}" type="sibTrans" cxnId="{7E642C25-AA80-4B7C-BA60-67DA07EE0ED7}">
      <dgm:prSet/>
      <dgm:spPr/>
      <dgm:t>
        <a:bodyPr/>
        <a:lstStyle/>
        <a:p>
          <a:endParaRPr lang="en-US"/>
        </a:p>
      </dgm:t>
    </dgm:pt>
    <dgm:pt modelId="{878C6F27-F43D-4F8D-A403-48A6945600FA}">
      <dgm:prSet phldrT="[Text]"/>
      <dgm:spPr/>
      <dgm:t>
        <a:bodyPr/>
        <a:lstStyle/>
        <a:p>
          <a:r>
            <a:rPr lang="en-US" dirty="0" smtClean="0"/>
            <a:t>Artificial Intelligence</a:t>
          </a:r>
          <a:endParaRPr lang="en-US" dirty="0"/>
        </a:p>
      </dgm:t>
    </dgm:pt>
    <dgm:pt modelId="{98F10C4D-E88C-4972-A8C1-6562DE560807}" type="parTrans" cxnId="{5FA610D3-77D7-45FC-91A3-A02603A79D13}">
      <dgm:prSet/>
      <dgm:spPr/>
      <dgm:t>
        <a:bodyPr/>
        <a:lstStyle/>
        <a:p>
          <a:endParaRPr lang="en-US"/>
        </a:p>
      </dgm:t>
    </dgm:pt>
    <dgm:pt modelId="{24EC807C-6952-4CAC-A88D-5E784A90BADB}" type="sibTrans" cxnId="{5FA610D3-77D7-45FC-91A3-A02603A79D13}">
      <dgm:prSet/>
      <dgm:spPr/>
      <dgm:t>
        <a:bodyPr/>
        <a:lstStyle/>
        <a:p>
          <a:endParaRPr lang="en-US"/>
        </a:p>
      </dgm:t>
    </dgm:pt>
    <dgm:pt modelId="{706BD06B-A9EE-40C8-A71E-F01275552D2D}">
      <dgm:prSet phldrT="[Text]" custT="1"/>
      <dgm:spPr/>
      <dgm:t>
        <a:bodyPr/>
        <a:lstStyle/>
        <a:p>
          <a:r>
            <a:rPr lang="en-US" sz="2400" b="1" i="0" dirty="0" smtClean="0"/>
            <a:t>Artificial intelligence</a:t>
          </a:r>
          <a:r>
            <a:rPr lang="en-US" sz="2400" b="0" i="0" dirty="0" smtClean="0"/>
            <a:t> (AI) is the simulation of human </a:t>
          </a:r>
          <a:r>
            <a:rPr lang="en-US" sz="2400" b="1" i="0" dirty="0" smtClean="0"/>
            <a:t>intelligence</a:t>
          </a:r>
          <a:r>
            <a:rPr lang="en-US" sz="2400" b="0" i="0" dirty="0" smtClean="0"/>
            <a:t> processes by machines, especially computer systems</a:t>
          </a:r>
          <a:endParaRPr lang="en-US" sz="2400" dirty="0"/>
        </a:p>
      </dgm:t>
    </dgm:pt>
    <dgm:pt modelId="{6C011598-B369-46EA-96F6-4FF16A581669}" type="parTrans" cxnId="{07380A59-E64E-4BC3-9BC4-143C0B6093E7}">
      <dgm:prSet/>
      <dgm:spPr/>
      <dgm:t>
        <a:bodyPr/>
        <a:lstStyle/>
        <a:p>
          <a:endParaRPr lang="en-US"/>
        </a:p>
      </dgm:t>
    </dgm:pt>
    <dgm:pt modelId="{5A256B34-BF6D-400D-AF59-4BAF9CFB2304}" type="sibTrans" cxnId="{07380A59-E64E-4BC3-9BC4-143C0B6093E7}">
      <dgm:prSet/>
      <dgm:spPr/>
      <dgm:t>
        <a:bodyPr/>
        <a:lstStyle/>
        <a:p>
          <a:endParaRPr lang="en-US"/>
        </a:p>
      </dgm:t>
    </dgm:pt>
    <dgm:pt modelId="{A7DFDAB3-45A9-451D-9821-46362E4DA73A}">
      <dgm:prSet custT="1"/>
      <dgm:spPr/>
      <dgm:t>
        <a:bodyPr/>
        <a:lstStyle/>
        <a:p>
          <a:r>
            <a:rPr lang="en-US" sz="2400" b="1" i="0" dirty="0" smtClean="0"/>
            <a:t>Data analytics</a:t>
          </a:r>
          <a:r>
            <a:rPr lang="en-US" sz="2400" b="0" i="0" dirty="0" smtClean="0"/>
            <a:t> is the science of analyzing raw </a:t>
          </a:r>
          <a:r>
            <a:rPr lang="en-US" sz="2400" b="1" i="0" dirty="0" smtClean="0"/>
            <a:t>data</a:t>
          </a:r>
          <a:r>
            <a:rPr lang="en-US" sz="2400" b="0" i="0" dirty="0" smtClean="0"/>
            <a:t> in order to make conclusions about that information</a:t>
          </a:r>
          <a:endParaRPr lang="en-US" sz="2400" dirty="0"/>
        </a:p>
      </dgm:t>
    </dgm:pt>
    <dgm:pt modelId="{99CC44B8-CE42-4AFE-A1D9-0F3D0B952435}" type="parTrans" cxnId="{745BB4E0-1F45-4393-A970-5F2D6C578D04}">
      <dgm:prSet/>
      <dgm:spPr/>
      <dgm:t>
        <a:bodyPr/>
        <a:lstStyle/>
        <a:p>
          <a:endParaRPr lang="en-US"/>
        </a:p>
      </dgm:t>
    </dgm:pt>
    <dgm:pt modelId="{DCA6EBB6-ED91-416C-B025-80293B73060C}" type="sibTrans" cxnId="{745BB4E0-1F45-4393-A970-5F2D6C578D04}">
      <dgm:prSet/>
      <dgm:spPr/>
      <dgm:t>
        <a:bodyPr/>
        <a:lstStyle/>
        <a:p>
          <a:endParaRPr lang="en-US"/>
        </a:p>
      </dgm:t>
    </dgm:pt>
    <dgm:pt modelId="{51D982D2-0CCD-4979-B930-FE50DA702CFB}">
      <dgm:prSet custT="1"/>
      <dgm:spPr/>
      <dgm:t>
        <a:bodyPr/>
        <a:lstStyle/>
        <a:p>
          <a:endParaRPr lang="en-US" sz="2400" dirty="0"/>
        </a:p>
      </dgm:t>
    </dgm:pt>
    <dgm:pt modelId="{4DCF157F-E579-47B6-84FF-EA5F9BEFAFC6}" type="parTrans" cxnId="{B0427779-5C6D-4FF9-8CE1-3C4C7BE123AB}">
      <dgm:prSet/>
      <dgm:spPr/>
      <dgm:t>
        <a:bodyPr/>
        <a:lstStyle/>
        <a:p>
          <a:endParaRPr lang="en-US"/>
        </a:p>
      </dgm:t>
    </dgm:pt>
    <dgm:pt modelId="{0AC19CDE-1DEB-462A-8E3D-A3534546833F}" type="sibTrans" cxnId="{B0427779-5C6D-4FF9-8CE1-3C4C7BE123AB}">
      <dgm:prSet/>
      <dgm:spPr/>
      <dgm:t>
        <a:bodyPr/>
        <a:lstStyle/>
        <a:p>
          <a:endParaRPr lang="en-US"/>
        </a:p>
      </dgm:t>
    </dgm:pt>
    <dgm:pt modelId="{D95A7B96-93BF-4E14-90E8-6F0063490F7F}" type="pres">
      <dgm:prSet presAssocID="{ECE6A21F-341C-404E-B14B-B8C1E2887F4A}" presName="Name0" presStyleCnt="0">
        <dgm:presLayoutVars>
          <dgm:chMax val="7"/>
          <dgm:chPref val="5"/>
          <dgm:dir/>
          <dgm:animOne val="branch"/>
          <dgm:animLvl val="lvl"/>
        </dgm:presLayoutVars>
      </dgm:prSet>
      <dgm:spPr/>
      <dgm:t>
        <a:bodyPr/>
        <a:lstStyle/>
        <a:p>
          <a:endParaRPr lang="en-US"/>
        </a:p>
      </dgm:t>
    </dgm:pt>
    <dgm:pt modelId="{69863C11-CB11-4F65-8141-7F89AC91CAE4}" type="pres">
      <dgm:prSet presAssocID="{878C6F27-F43D-4F8D-A403-48A6945600FA}" presName="ChildAccent3" presStyleCnt="0"/>
      <dgm:spPr/>
    </dgm:pt>
    <dgm:pt modelId="{DD5BF6D4-B336-4D2A-82CD-D9342D59D4AA}" type="pres">
      <dgm:prSet presAssocID="{878C6F27-F43D-4F8D-A403-48A6945600FA}" presName="ChildAccent" presStyleLbl="alignImgPlace1" presStyleIdx="0" presStyleCnt="3" custScaleX="159185" custScaleY="86369" custLinFactNeighborX="62768" custLinFactNeighborY="-3295"/>
      <dgm:spPr/>
      <dgm:t>
        <a:bodyPr/>
        <a:lstStyle/>
        <a:p>
          <a:endParaRPr lang="en-US"/>
        </a:p>
      </dgm:t>
    </dgm:pt>
    <dgm:pt modelId="{1D3BA937-AD8E-4E27-9E28-2082B8525EEA}" type="pres">
      <dgm:prSet presAssocID="{878C6F27-F43D-4F8D-A403-48A6945600FA}" presName="Child3" presStyleLbl="revTx" presStyleIdx="0" presStyleCnt="0">
        <dgm:presLayoutVars>
          <dgm:chMax val="0"/>
          <dgm:chPref val="0"/>
          <dgm:bulletEnabled val="1"/>
        </dgm:presLayoutVars>
      </dgm:prSet>
      <dgm:spPr/>
      <dgm:t>
        <a:bodyPr/>
        <a:lstStyle/>
        <a:p>
          <a:endParaRPr lang="en-US"/>
        </a:p>
      </dgm:t>
    </dgm:pt>
    <dgm:pt modelId="{501E24F5-7488-48DD-9AB5-1AB384C74000}" type="pres">
      <dgm:prSet presAssocID="{878C6F27-F43D-4F8D-A403-48A6945600FA}" presName="Parent3" presStyleLbl="node1" presStyleIdx="0" presStyleCnt="3" custScaleX="162756" custScaleY="67663" custLinFactNeighborX="62489" custLinFactNeighborY="40282">
        <dgm:presLayoutVars>
          <dgm:chMax val="2"/>
          <dgm:chPref val="1"/>
          <dgm:bulletEnabled val="1"/>
        </dgm:presLayoutVars>
      </dgm:prSet>
      <dgm:spPr/>
      <dgm:t>
        <a:bodyPr/>
        <a:lstStyle/>
        <a:p>
          <a:endParaRPr lang="en-US"/>
        </a:p>
      </dgm:t>
    </dgm:pt>
    <dgm:pt modelId="{50B7839D-E5A3-43F2-8D09-16747EF25D26}" type="pres">
      <dgm:prSet presAssocID="{AD0A99C9-E389-44B1-99C6-93680AFA767F}" presName="ChildAccent2" presStyleCnt="0"/>
      <dgm:spPr/>
    </dgm:pt>
    <dgm:pt modelId="{D0E9725A-64CC-4E12-A11E-ADD486EFB7F8}" type="pres">
      <dgm:prSet presAssocID="{AD0A99C9-E389-44B1-99C6-93680AFA767F}" presName="ChildAccent" presStyleLbl="alignImgPlace1" presStyleIdx="1" presStyleCnt="3" custScaleX="155242" custScaleY="93915" custLinFactNeighborX="5271" custLinFactNeighborY="730"/>
      <dgm:spPr/>
      <dgm:t>
        <a:bodyPr/>
        <a:lstStyle/>
        <a:p>
          <a:endParaRPr lang="en-US"/>
        </a:p>
      </dgm:t>
    </dgm:pt>
    <dgm:pt modelId="{97F218A1-DE22-42B4-8807-0604D3C9E274}" type="pres">
      <dgm:prSet presAssocID="{AD0A99C9-E389-44B1-99C6-93680AFA767F}" presName="Child2" presStyleLbl="revTx" presStyleIdx="0" presStyleCnt="0">
        <dgm:presLayoutVars>
          <dgm:chMax val="0"/>
          <dgm:chPref val="0"/>
          <dgm:bulletEnabled val="1"/>
        </dgm:presLayoutVars>
      </dgm:prSet>
      <dgm:spPr/>
      <dgm:t>
        <a:bodyPr/>
        <a:lstStyle/>
        <a:p>
          <a:endParaRPr lang="en-US"/>
        </a:p>
      </dgm:t>
    </dgm:pt>
    <dgm:pt modelId="{C0F0E921-04DE-4676-ABAE-917F66FBB347}" type="pres">
      <dgm:prSet presAssocID="{AD0A99C9-E389-44B1-99C6-93680AFA767F}" presName="Parent2" presStyleLbl="node1" presStyleIdx="1" presStyleCnt="3" custScaleX="154951" custScaleY="78740" custLinFactNeighborX="5490" custLinFactNeighborY="39069">
        <dgm:presLayoutVars>
          <dgm:chMax val="2"/>
          <dgm:chPref val="1"/>
          <dgm:bulletEnabled val="1"/>
        </dgm:presLayoutVars>
      </dgm:prSet>
      <dgm:spPr/>
      <dgm:t>
        <a:bodyPr/>
        <a:lstStyle/>
        <a:p>
          <a:endParaRPr lang="en-US"/>
        </a:p>
      </dgm:t>
    </dgm:pt>
    <dgm:pt modelId="{A607D14C-A452-4CF1-B219-4CC040D6A10D}" type="pres">
      <dgm:prSet presAssocID="{3E74EAE5-DA86-4949-851F-269D29931521}" presName="ChildAccent1" presStyleCnt="0"/>
      <dgm:spPr/>
    </dgm:pt>
    <dgm:pt modelId="{B2D83570-84CB-48C5-A638-121AD8B11912}" type="pres">
      <dgm:prSet presAssocID="{3E74EAE5-DA86-4949-851F-269D29931521}" presName="ChildAccent" presStyleLbl="alignImgPlace1" presStyleIdx="2" presStyleCnt="3" custScaleX="156493" custLinFactNeighborX="-49359" custLinFactNeighborY="6387"/>
      <dgm:spPr/>
      <dgm:t>
        <a:bodyPr/>
        <a:lstStyle/>
        <a:p>
          <a:endParaRPr lang="en-US"/>
        </a:p>
      </dgm:t>
    </dgm:pt>
    <dgm:pt modelId="{E1CAD7D2-6756-4680-8332-681273D4DE5A}" type="pres">
      <dgm:prSet presAssocID="{3E74EAE5-DA86-4949-851F-269D29931521}" presName="Child1" presStyleLbl="revTx" presStyleIdx="0" presStyleCnt="0">
        <dgm:presLayoutVars>
          <dgm:chMax val="0"/>
          <dgm:chPref val="0"/>
          <dgm:bulletEnabled val="1"/>
        </dgm:presLayoutVars>
      </dgm:prSet>
      <dgm:spPr/>
      <dgm:t>
        <a:bodyPr/>
        <a:lstStyle/>
        <a:p>
          <a:endParaRPr lang="en-US"/>
        </a:p>
      </dgm:t>
    </dgm:pt>
    <dgm:pt modelId="{9A0CCA38-8481-4C26-BC5F-330A3A8D872B}" type="pres">
      <dgm:prSet presAssocID="{3E74EAE5-DA86-4949-851F-269D29931521}" presName="Parent1" presStyleLbl="node1" presStyleIdx="2" presStyleCnt="3" custScaleX="157643" custLinFactNeighborX="-49527" custLinFactNeighborY="36653">
        <dgm:presLayoutVars>
          <dgm:chMax val="2"/>
          <dgm:chPref val="1"/>
          <dgm:bulletEnabled val="1"/>
        </dgm:presLayoutVars>
      </dgm:prSet>
      <dgm:spPr/>
      <dgm:t>
        <a:bodyPr/>
        <a:lstStyle/>
        <a:p>
          <a:endParaRPr lang="en-US"/>
        </a:p>
      </dgm:t>
    </dgm:pt>
  </dgm:ptLst>
  <dgm:cxnLst>
    <dgm:cxn modelId="{F014939E-2738-4344-A500-23382329AEBB}" type="presOf" srcId="{51D982D2-0CCD-4979-B930-FE50DA702CFB}" destId="{D0E9725A-64CC-4E12-A11E-ADD486EFB7F8}" srcOrd="0" destOrd="1" presId="urn:microsoft.com/office/officeart/2011/layout/InterconnectedBlockProcess"/>
    <dgm:cxn modelId="{D1161D0C-8D90-46E3-A663-AA7DB513B508}" type="presOf" srcId="{AD0A99C9-E389-44B1-99C6-93680AFA767F}" destId="{C0F0E921-04DE-4676-ABAE-917F66FBB347}" srcOrd="0" destOrd="0" presId="urn:microsoft.com/office/officeart/2011/layout/InterconnectedBlockProcess"/>
    <dgm:cxn modelId="{9FFC6D91-324E-48B1-9412-59F3555302B3}" type="presOf" srcId="{A7DFDAB3-45A9-451D-9821-46362E4DA73A}" destId="{97F218A1-DE22-42B4-8807-0604D3C9E274}" srcOrd="1" destOrd="0" presId="urn:microsoft.com/office/officeart/2011/layout/InterconnectedBlockProcess"/>
    <dgm:cxn modelId="{EB0028A1-63CC-425B-B538-04C4D843B5FF}" type="presOf" srcId="{2466CB19-B0E0-42C8-9D11-1B2C8D174C92}" destId="{E1CAD7D2-6756-4680-8332-681273D4DE5A}" srcOrd="1" destOrd="0" presId="urn:microsoft.com/office/officeart/2011/layout/InterconnectedBlockProcess"/>
    <dgm:cxn modelId="{B86564F4-85C2-405C-9BAE-0FF24929D9E1}" type="presOf" srcId="{706BD06B-A9EE-40C8-A71E-F01275552D2D}" destId="{DD5BF6D4-B336-4D2A-82CD-D9342D59D4AA}" srcOrd="0" destOrd="0" presId="urn:microsoft.com/office/officeart/2011/layout/InterconnectedBlockProcess"/>
    <dgm:cxn modelId="{26A3D735-FDBB-4E57-AF73-809545AA79A0}" type="presOf" srcId="{878C6F27-F43D-4F8D-A403-48A6945600FA}" destId="{501E24F5-7488-48DD-9AB5-1AB384C74000}" srcOrd="0" destOrd="0" presId="urn:microsoft.com/office/officeart/2011/layout/InterconnectedBlockProcess"/>
    <dgm:cxn modelId="{19DF6831-FEC7-44FC-8A6F-8EC2995E336A}" type="presOf" srcId="{A7DFDAB3-45A9-451D-9821-46362E4DA73A}" destId="{D0E9725A-64CC-4E12-A11E-ADD486EFB7F8}" srcOrd="0" destOrd="0" presId="urn:microsoft.com/office/officeart/2011/layout/InterconnectedBlockProcess"/>
    <dgm:cxn modelId="{6B8E300F-3A09-4810-AED4-2C922B7F0127}" type="presOf" srcId="{3E74EAE5-DA86-4949-851F-269D29931521}" destId="{9A0CCA38-8481-4C26-BC5F-330A3A8D872B}" srcOrd="0" destOrd="0" presId="urn:microsoft.com/office/officeart/2011/layout/InterconnectedBlockProcess"/>
    <dgm:cxn modelId="{04103634-12CA-46C4-8AFD-8DF8E8DA6916}" type="presOf" srcId="{ECE6A21F-341C-404E-B14B-B8C1E2887F4A}" destId="{D95A7B96-93BF-4E14-90E8-6F0063490F7F}" srcOrd="0" destOrd="0" presId="urn:microsoft.com/office/officeart/2011/layout/InterconnectedBlockProcess"/>
    <dgm:cxn modelId="{6A5C51BC-A4DF-4166-99FD-F0C89C5310C0}" type="presOf" srcId="{51D982D2-0CCD-4979-B930-FE50DA702CFB}" destId="{97F218A1-DE22-42B4-8807-0604D3C9E274}" srcOrd="1" destOrd="1" presId="urn:microsoft.com/office/officeart/2011/layout/InterconnectedBlockProcess"/>
    <dgm:cxn modelId="{9CA041C8-6E2C-4642-A74F-AC754C748F4C}" type="presOf" srcId="{2466CB19-B0E0-42C8-9D11-1B2C8D174C92}" destId="{B2D83570-84CB-48C5-A638-121AD8B11912}" srcOrd="0" destOrd="0" presId="urn:microsoft.com/office/officeart/2011/layout/InterconnectedBlockProcess"/>
    <dgm:cxn modelId="{07380A59-E64E-4BC3-9BC4-143C0B6093E7}" srcId="{878C6F27-F43D-4F8D-A403-48A6945600FA}" destId="{706BD06B-A9EE-40C8-A71E-F01275552D2D}" srcOrd="0" destOrd="0" parTransId="{6C011598-B369-46EA-96F6-4FF16A581669}" sibTransId="{5A256B34-BF6D-400D-AF59-4BAF9CFB2304}"/>
    <dgm:cxn modelId="{D28DFF66-F560-46C9-9707-FD95E5A0A296}" srcId="{3E74EAE5-DA86-4949-851F-269D29931521}" destId="{2466CB19-B0E0-42C8-9D11-1B2C8D174C92}" srcOrd="0" destOrd="0" parTransId="{79B3E4E4-B038-4FA0-9A3F-C5B24A7BFA5F}" sibTransId="{509823FF-E8F8-4F57-A5E6-35B060E6510D}"/>
    <dgm:cxn modelId="{7E642C25-AA80-4B7C-BA60-67DA07EE0ED7}" srcId="{ECE6A21F-341C-404E-B14B-B8C1E2887F4A}" destId="{AD0A99C9-E389-44B1-99C6-93680AFA767F}" srcOrd="1" destOrd="0" parTransId="{4193A1F4-30E2-45EF-A829-647E40F10F16}" sibTransId="{ECA0AD51-34E6-49BA-8D0E-1F60BB6A86EC}"/>
    <dgm:cxn modelId="{B0427779-5C6D-4FF9-8CE1-3C4C7BE123AB}" srcId="{AD0A99C9-E389-44B1-99C6-93680AFA767F}" destId="{51D982D2-0CCD-4979-B930-FE50DA702CFB}" srcOrd="1" destOrd="0" parTransId="{4DCF157F-E579-47B6-84FF-EA5F9BEFAFC6}" sibTransId="{0AC19CDE-1DEB-462A-8E3D-A3534546833F}"/>
    <dgm:cxn modelId="{745BB4E0-1F45-4393-A970-5F2D6C578D04}" srcId="{AD0A99C9-E389-44B1-99C6-93680AFA767F}" destId="{A7DFDAB3-45A9-451D-9821-46362E4DA73A}" srcOrd="0" destOrd="0" parTransId="{99CC44B8-CE42-4AFE-A1D9-0F3D0B952435}" sibTransId="{DCA6EBB6-ED91-416C-B025-80293B73060C}"/>
    <dgm:cxn modelId="{49ECEA10-DDB4-4E3F-BD51-89448C1388A6}" type="presOf" srcId="{706BD06B-A9EE-40C8-A71E-F01275552D2D}" destId="{1D3BA937-AD8E-4E27-9E28-2082B8525EEA}" srcOrd="1" destOrd="0" presId="urn:microsoft.com/office/officeart/2011/layout/InterconnectedBlockProcess"/>
    <dgm:cxn modelId="{5FA610D3-77D7-45FC-91A3-A02603A79D13}" srcId="{ECE6A21F-341C-404E-B14B-B8C1E2887F4A}" destId="{878C6F27-F43D-4F8D-A403-48A6945600FA}" srcOrd="2" destOrd="0" parTransId="{98F10C4D-E88C-4972-A8C1-6562DE560807}" sibTransId="{24EC807C-6952-4CAC-A88D-5E784A90BADB}"/>
    <dgm:cxn modelId="{067C419A-9408-485E-A64F-0D385CD9CAB4}" srcId="{ECE6A21F-341C-404E-B14B-B8C1E2887F4A}" destId="{3E74EAE5-DA86-4949-851F-269D29931521}" srcOrd="0" destOrd="0" parTransId="{5CDB6F14-7F34-4512-868A-2BFC8F64D5EF}" sibTransId="{2AF14D4B-9977-4AEE-AAD8-7F101F3C160C}"/>
    <dgm:cxn modelId="{D2EC7174-431D-46B3-9EFE-48782F005237}" type="presParOf" srcId="{D95A7B96-93BF-4E14-90E8-6F0063490F7F}" destId="{69863C11-CB11-4F65-8141-7F89AC91CAE4}" srcOrd="0" destOrd="0" presId="urn:microsoft.com/office/officeart/2011/layout/InterconnectedBlockProcess"/>
    <dgm:cxn modelId="{D35BA0AB-1903-44FB-8B34-C2F9B169FA4B}" type="presParOf" srcId="{69863C11-CB11-4F65-8141-7F89AC91CAE4}" destId="{DD5BF6D4-B336-4D2A-82CD-D9342D59D4AA}" srcOrd="0" destOrd="0" presId="urn:microsoft.com/office/officeart/2011/layout/InterconnectedBlockProcess"/>
    <dgm:cxn modelId="{80D1FEEA-0B49-4CA4-9CD7-0A8AA661F84A}" type="presParOf" srcId="{D95A7B96-93BF-4E14-90E8-6F0063490F7F}" destId="{1D3BA937-AD8E-4E27-9E28-2082B8525EEA}" srcOrd="1" destOrd="0" presId="urn:microsoft.com/office/officeart/2011/layout/InterconnectedBlockProcess"/>
    <dgm:cxn modelId="{253D88AD-AFA7-465D-8547-4EFFFA991F05}" type="presParOf" srcId="{D95A7B96-93BF-4E14-90E8-6F0063490F7F}" destId="{501E24F5-7488-48DD-9AB5-1AB384C74000}" srcOrd="2" destOrd="0" presId="urn:microsoft.com/office/officeart/2011/layout/InterconnectedBlockProcess"/>
    <dgm:cxn modelId="{E5DC3610-E4CD-4594-8CA0-1AAD78815E5F}" type="presParOf" srcId="{D95A7B96-93BF-4E14-90E8-6F0063490F7F}" destId="{50B7839D-E5A3-43F2-8D09-16747EF25D26}" srcOrd="3" destOrd="0" presId="urn:microsoft.com/office/officeart/2011/layout/InterconnectedBlockProcess"/>
    <dgm:cxn modelId="{F5C7431C-5320-4FF8-BCBF-35F7E03E82A8}" type="presParOf" srcId="{50B7839D-E5A3-43F2-8D09-16747EF25D26}" destId="{D0E9725A-64CC-4E12-A11E-ADD486EFB7F8}" srcOrd="0" destOrd="0" presId="urn:microsoft.com/office/officeart/2011/layout/InterconnectedBlockProcess"/>
    <dgm:cxn modelId="{EE46EDD6-FEDE-4F8F-949C-3047165F85DB}" type="presParOf" srcId="{D95A7B96-93BF-4E14-90E8-6F0063490F7F}" destId="{97F218A1-DE22-42B4-8807-0604D3C9E274}" srcOrd="4" destOrd="0" presId="urn:microsoft.com/office/officeart/2011/layout/InterconnectedBlockProcess"/>
    <dgm:cxn modelId="{7746F57B-6279-4724-8962-2BA0155E01F2}" type="presParOf" srcId="{D95A7B96-93BF-4E14-90E8-6F0063490F7F}" destId="{C0F0E921-04DE-4676-ABAE-917F66FBB347}" srcOrd="5" destOrd="0" presId="urn:microsoft.com/office/officeart/2011/layout/InterconnectedBlockProcess"/>
    <dgm:cxn modelId="{10CFC7E6-2DC7-4782-A01A-BD8DF0B650A2}" type="presParOf" srcId="{D95A7B96-93BF-4E14-90E8-6F0063490F7F}" destId="{A607D14C-A452-4CF1-B219-4CC040D6A10D}" srcOrd="6" destOrd="0" presId="urn:microsoft.com/office/officeart/2011/layout/InterconnectedBlockProcess"/>
    <dgm:cxn modelId="{828F2314-4090-402E-82DF-09139EBC40BC}" type="presParOf" srcId="{A607D14C-A452-4CF1-B219-4CC040D6A10D}" destId="{B2D83570-84CB-48C5-A638-121AD8B11912}" srcOrd="0" destOrd="0" presId="urn:microsoft.com/office/officeart/2011/layout/InterconnectedBlockProcess"/>
    <dgm:cxn modelId="{D7A76089-A4D2-4857-91A5-BD59F1C11D38}" type="presParOf" srcId="{D95A7B96-93BF-4E14-90E8-6F0063490F7F}" destId="{E1CAD7D2-6756-4680-8332-681273D4DE5A}" srcOrd="7" destOrd="0" presId="urn:microsoft.com/office/officeart/2011/layout/InterconnectedBlockProcess"/>
    <dgm:cxn modelId="{D2F60A94-4DE8-4FBD-9D9E-C070444627EF}" type="presParOf" srcId="{D95A7B96-93BF-4E14-90E8-6F0063490F7F}" destId="{9A0CCA38-8481-4C26-BC5F-330A3A8D872B}" srcOrd="8" destOrd="0" presId="urn:microsoft.com/office/officeart/2011/layout/InterconnectedBlock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AD40AD-0AE3-43CA-A447-FF50BE28ED7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F107FDD8-A5E5-4CEF-B8F8-42E49489DDD2}">
      <dgm:prSet phldrT="[Text]"/>
      <dgm:spPr/>
      <dgm:t>
        <a:bodyPr/>
        <a:lstStyle/>
        <a:p>
          <a:r>
            <a:rPr lang="en-US" dirty="0" smtClean="0"/>
            <a:t>Data</a:t>
          </a:r>
          <a:endParaRPr lang="en-US" dirty="0"/>
        </a:p>
      </dgm:t>
    </dgm:pt>
    <dgm:pt modelId="{BA02159E-BD04-4EB4-8585-969CC4137A15}" type="parTrans" cxnId="{1EDE322F-7E71-4FA6-ABDE-0122104D8904}">
      <dgm:prSet/>
      <dgm:spPr/>
      <dgm:t>
        <a:bodyPr/>
        <a:lstStyle/>
        <a:p>
          <a:endParaRPr lang="en-US"/>
        </a:p>
      </dgm:t>
    </dgm:pt>
    <dgm:pt modelId="{B2336C08-F961-4D74-8182-4740DBE270C8}" type="sibTrans" cxnId="{1EDE322F-7E71-4FA6-ABDE-0122104D8904}">
      <dgm:prSet/>
      <dgm:spPr/>
      <dgm:t>
        <a:bodyPr/>
        <a:lstStyle/>
        <a:p>
          <a:endParaRPr lang="en-US"/>
        </a:p>
      </dgm:t>
    </dgm:pt>
    <dgm:pt modelId="{46A6020E-15E4-416A-9A60-57A092254886}">
      <dgm:prSet phldrT="[Text]"/>
      <dgm:spPr/>
      <dgm:t>
        <a:bodyPr/>
        <a:lstStyle/>
        <a:p>
          <a:r>
            <a:rPr lang="en-US" dirty="0" smtClean="0"/>
            <a:t>Structured</a:t>
          </a:r>
          <a:endParaRPr lang="en-US" dirty="0"/>
        </a:p>
      </dgm:t>
    </dgm:pt>
    <dgm:pt modelId="{26F12B5C-9231-4D9B-8FF7-A149DDCB7C69}" type="parTrans" cxnId="{54A2BF66-907D-4DD1-B44E-32C2A6B34A1A}">
      <dgm:prSet/>
      <dgm:spPr/>
      <dgm:t>
        <a:bodyPr/>
        <a:lstStyle/>
        <a:p>
          <a:endParaRPr lang="en-US"/>
        </a:p>
      </dgm:t>
    </dgm:pt>
    <dgm:pt modelId="{77E7266E-3520-4946-BDB9-DEECA5C07514}" type="sibTrans" cxnId="{54A2BF66-907D-4DD1-B44E-32C2A6B34A1A}">
      <dgm:prSet/>
      <dgm:spPr/>
      <dgm:t>
        <a:bodyPr/>
        <a:lstStyle/>
        <a:p>
          <a:endParaRPr lang="en-US"/>
        </a:p>
      </dgm:t>
    </dgm:pt>
    <dgm:pt modelId="{14807863-171F-4D91-A670-796EA2E91355}">
      <dgm:prSet phldrT="[Text]"/>
      <dgm:spPr/>
      <dgm:t>
        <a:bodyPr/>
        <a:lstStyle/>
        <a:p>
          <a:r>
            <a:rPr lang="en-US" dirty="0" smtClean="0"/>
            <a:t>Semi-Structured</a:t>
          </a:r>
          <a:endParaRPr lang="en-US" dirty="0"/>
        </a:p>
      </dgm:t>
    </dgm:pt>
    <dgm:pt modelId="{F5018476-1F64-40E5-A424-B5E594671BCC}" type="parTrans" cxnId="{28A483D2-62D5-41B9-A883-B2C88ADE756E}">
      <dgm:prSet/>
      <dgm:spPr/>
      <dgm:t>
        <a:bodyPr/>
        <a:lstStyle/>
        <a:p>
          <a:endParaRPr lang="en-US"/>
        </a:p>
      </dgm:t>
    </dgm:pt>
    <dgm:pt modelId="{17741040-0302-4A20-A495-ED632289A098}" type="sibTrans" cxnId="{28A483D2-62D5-41B9-A883-B2C88ADE756E}">
      <dgm:prSet/>
      <dgm:spPr/>
      <dgm:t>
        <a:bodyPr/>
        <a:lstStyle/>
        <a:p>
          <a:endParaRPr lang="en-US"/>
        </a:p>
      </dgm:t>
    </dgm:pt>
    <dgm:pt modelId="{746C6823-EEF6-46FB-AE9B-6CC500504FA0}">
      <dgm:prSet phldrT="[Text]"/>
      <dgm:spPr/>
      <dgm:t>
        <a:bodyPr/>
        <a:lstStyle/>
        <a:p>
          <a:r>
            <a:rPr lang="en-US" dirty="0" smtClean="0"/>
            <a:t>Un-Structured</a:t>
          </a:r>
          <a:endParaRPr lang="en-US" dirty="0"/>
        </a:p>
      </dgm:t>
    </dgm:pt>
    <dgm:pt modelId="{2222330A-29A3-4AD4-83B9-ABA0E553394D}" type="parTrans" cxnId="{2006C244-C3DD-4902-B4A4-7FE7A7918E13}">
      <dgm:prSet/>
      <dgm:spPr/>
      <dgm:t>
        <a:bodyPr/>
        <a:lstStyle/>
        <a:p>
          <a:endParaRPr lang="en-US"/>
        </a:p>
      </dgm:t>
    </dgm:pt>
    <dgm:pt modelId="{BBEE8667-B974-4331-9680-A1624B473F5B}" type="sibTrans" cxnId="{2006C244-C3DD-4902-B4A4-7FE7A7918E13}">
      <dgm:prSet/>
      <dgm:spPr/>
      <dgm:t>
        <a:bodyPr/>
        <a:lstStyle/>
        <a:p>
          <a:endParaRPr lang="en-US"/>
        </a:p>
      </dgm:t>
    </dgm:pt>
    <dgm:pt modelId="{C3086786-AA8C-40DD-9399-E0D767B8B007}" type="pres">
      <dgm:prSet presAssocID="{85AD40AD-0AE3-43CA-A447-FF50BE28ED75}" presName="cycle" presStyleCnt="0">
        <dgm:presLayoutVars>
          <dgm:chMax val="1"/>
          <dgm:dir/>
          <dgm:animLvl val="ctr"/>
          <dgm:resizeHandles val="exact"/>
        </dgm:presLayoutVars>
      </dgm:prSet>
      <dgm:spPr/>
      <dgm:t>
        <a:bodyPr/>
        <a:lstStyle/>
        <a:p>
          <a:endParaRPr lang="en-US"/>
        </a:p>
      </dgm:t>
    </dgm:pt>
    <dgm:pt modelId="{5EC31E2F-3FC2-4900-9713-7C3789CB3BCD}" type="pres">
      <dgm:prSet presAssocID="{F107FDD8-A5E5-4CEF-B8F8-42E49489DDD2}" presName="centerShape" presStyleLbl="node0" presStyleIdx="0" presStyleCnt="1"/>
      <dgm:spPr/>
      <dgm:t>
        <a:bodyPr/>
        <a:lstStyle/>
        <a:p>
          <a:endParaRPr lang="en-US"/>
        </a:p>
      </dgm:t>
    </dgm:pt>
    <dgm:pt modelId="{7CA513E1-E61E-4FE5-902C-6BF8B4FEF480}" type="pres">
      <dgm:prSet presAssocID="{26F12B5C-9231-4D9B-8FF7-A149DDCB7C69}" presName="parTrans" presStyleLbl="bgSibTrans2D1" presStyleIdx="0" presStyleCnt="3" custLinFactNeighborX="3143" custLinFactNeighborY="10699"/>
      <dgm:spPr/>
      <dgm:t>
        <a:bodyPr/>
        <a:lstStyle/>
        <a:p>
          <a:endParaRPr lang="en-US"/>
        </a:p>
      </dgm:t>
    </dgm:pt>
    <dgm:pt modelId="{7B75B5B9-2B36-45F9-87C4-E8ECDED88B58}" type="pres">
      <dgm:prSet presAssocID="{46A6020E-15E4-416A-9A60-57A092254886}" presName="node" presStyleLbl="node1" presStyleIdx="0" presStyleCnt="3" custScaleX="129769" custRadScaleRad="116350" custRadScaleInc="-13496">
        <dgm:presLayoutVars>
          <dgm:bulletEnabled val="1"/>
        </dgm:presLayoutVars>
      </dgm:prSet>
      <dgm:spPr/>
      <dgm:t>
        <a:bodyPr/>
        <a:lstStyle/>
        <a:p>
          <a:endParaRPr lang="en-US"/>
        </a:p>
      </dgm:t>
    </dgm:pt>
    <dgm:pt modelId="{9E6D727C-8D2C-48E1-A16C-91A1EAE3C3E8}" type="pres">
      <dgm:prSet presAssocID="{F5018476-1F64-40E5-A424-B5E594671BCC}" presName="parTrans" presStyleLbl="bgSibTrans2D1" presStyleIdx="1" presStyleCnt="3" custLinFactNeighborX="-6000" custLinFactNeighborY="23537"/>
      <dgm:spPr/>
      <dgm:t>
        <a:bodyPr/>
        <a:lstStyle/>
        <a:p>
          <a:endParaRPr lang="en-US"/>
        </a:p>
      </dgm:t>
    </dgm:pt>
    <dgm:pt modelId="{4E8F947C-F690-48C7-9760-489857FF800E}" type="pres">
      <dgm:prSet presAssocID="{14807863-171F-4D91-A670-796EA2E91355}" presName="node" presStyleLbl="node1" presStyleIdx="1" presStyleCnt="3" custScaleX="121368" custRadScaleRad="95596" custRadScaleInc="-11635">
        <dgm:presLayoutVars>
          <dgm:bulletEnabled val="1"/>
        </dgm:presLayoutVars>
      </dgm:prSet>
      <dgm:spPr/>
      <dgm:t>
        <a:bodyPr/>
        <a:lstStyle/>
        <a:p>
          <a:endParaRPr lang="en-US"/>
        </a:p>
      </dgm:t>
    </dgm:pt>
    <dgm:pt modelId="{D9771D50-1284-492A-BF6D-BD79773C69DD}" type="pres">
      <dgm:prSet presAssocID="{2222330A-29A3-4AD4-83B9-ABA0E553394D}" presName="parTrans" presStyleLbl="bgSibTrans2D1" presStyleIdx="2" presStyleCnt="3" custLinFactNeighborX="3084" custLinFactNeighborY="39118"/>
      <dgm:spPr/>
      <dgm:t>
        <a:bodyPr/>
        <a:lstStyle/>
        <a:p>
          <a:endParaRPr lang="en-US"/>
        </a:p>
      </dgm:t>
    </dgm:pt>
    <dgm:pt modelId="{BEB18B70-C735-4748-9A7B-53FA515678B4}" type="pres">
      <dgm:prSet presAssocID="{746C6823-EEF6-46FB-AE9B-6CC500504FA0}" presName="node" presStyleLbl="node1" presStyleIdx="2" presStyleCnt="3" custScaleX="132003">
        <dgm:presLayoutVars>
          <dgm:bulletEnabled val="1"/>
        </dgm:presLayoutVars>
      </dgm:prSet>
      <dgm:spPr/>
      <dgm:t>
        <a:bodyPr/>
        <a:lstStyle/>
        <a:p>
          <a:endParaRPr lang="en-US"/>
        </a:p>
      </dgm:t>
    </dgm:pt>
  </dgm:ptLst>
  <dgm:cxnLst>
    <dgm:cxn modelId="{6FA4288C-61C5-4063-A0F4-F69BAC2BF5D1}" type="presOf" srcId="{85AD40AD-0AE3-43CA-A447-FF50BE28ED75}" destId="{C3086786-AA8C-40DD-9399-E0D767B8B007}" srcOrd="0" destOrd="0" presId="urn:microsoft.com/office/officeart/2005/8/layout/radial4"/>
    <dgm:cxn modelId="{3063E10C-15A2-4EDB-92CC-A2F1F3D5A9A5}" type="presOf" srcId="{746C6823-EEF6-46FB-AE9B-6CC500504FA0}" destId="{BEB18B70-C735-4748-9A7B-53FA515678B4}" srcOrd="0" destOrd="0" presId="urn:microsoft.com/office/officeart/2005/8/layout/radial4"/>
    <dgm:cxn modelId="{2006C244-C3DD-4902-B4A4-7FE7A7918E13}" srcId="{F107FDD8-A5E5-4CEF-B8F8-42E49489DDD2}" destId="{746C6823-EEF6-46FB-AE9B-6CC500504FA0}" srcOrd="2" destOrd="0" parTransId="{2222330A-29A3-4AD4-83B9-ABA0E553394D}" sibTransId="{BBEE8667-B974-4331-9680-A1624B473F5B}"/>
    <dgm:cxn modelId="{6818757D-6919-4F98-B479-639BE1B44442}" type="presOf" srcId="{46A6020E-15E4-416A-9A60-57A092254886}" destId="{7B75B5B9-2B36-45F9-87C4-E8ECDED88B58}" srcOrd="0" destOrd="0" presId="urn:microsoft.com/office/officeart/2005/8/layout/radial4"/>
    <dgm:cxn modelId="{692D43D3-68B6-403D-97A1-AC7B144C4018}" type="presOf" srcId="{26F12B5C-9231-4D9B-8FF7-A149DDCB7C69}" destId="{7CA513E1-E61E-4FE5-902C-6BF8B4FEF480}" srcOrd="0" destOrd="0" presId="urn:microsoft.com/office/officeart/2005/8/layout/radial4"/>
    <dgm:cxn modelId="{2E920AA8-05BA-48E1-AB05-84F614870E80}" type="presOf" srcId="{F107FDD8-A5E5-4CEF-B8F8-42E49489DDD2}" destId="{5EC31E2F-3FC2-4900-9713-7C3789CB3BCD}" srcOrd="0" destOrd="0" presId="urn:microsoft.com/office/officeart/2005/8/layout/radial4"/>
    <dgm:cxn modelId="{FCA89BD7-2CBD-4361-A83E-6B0840E0A289}" type="presOf" srcId="{14807863-171F-4D91-A670-796EA2E91355}" destId="{4E8F947C-F690-48C7-9760-489857FF800E}" srcOrd="0" destOrd="0" presId="urn:microsoft.com/office/officeart/2005/8/layout/radial4"/>
    <dgm:cxn modelId="{28A483D2-62D5-41B9-A883-B2C88ADE756E}" srcId="{F107FDD8-A5E5-4CEF-B8F8-42E49489DDD2}" destId="{14807863-171F-4D91-A670-796EA2E91355}" srcOrd="1" destOrd="0" parTransId="{F5018476-1F64-40E5-A424-B5E594671BCC}" sibTransId="{17741040-0302-4A20-A495-ED632289A098}"/>
    <dgm:cxn modelId="{90DF3159-BD94-47EE-8F24-FF44AEC0BEB0}" type="presOf" srcId="{2222330A-29A3-4AD4-83B9-ABA0E553394D}" destId="{D9771D50-1284-492A-BF6D-BD79773C69DD}" srcOrd="0" destOrd="0" presId="urn:microsoft.com/office/officeart/2005/8/layout/radial4"/>
    <dgm:cxn modelId="{1EDE322F-7E71-4FA6-ABDE-0122104D8904}" srcId="{85AD40AD-0AE3-43CA-A447-FF50BE28ED75}" destId="{F107FDD8-A5E5-4CEF-B8F8-42E49489DDD2}" srcOrd="0" destOrd="0" parTransId="{BA02159E-BD04-4EB4-8585-969CC4137A15}" sibTransId="{B2336C08-F961-4D74-8182-4740DBE270C8}"/>
    <dgm:cxn modelId="{D26ED7F5-346A-4AC2-AB51-9688D0F25C89}" type="presOf" srcId="{F5018476-1F64-40E5-A424-B5E594671BCC}" destId="{9E6D727C-8D2C-48E1-A16C-91A1EAE3C3E8}" srcOrd="0" destOrd="0" presId="urn:microsoft.com/office/officeart/2005/8/layout/radial4"/>
    <dgm:cxn modelId="{54A2BF66-907D-4DD1-B44E-32C2A6B34A1A}" srcId="{F107FDD8-A5E5-4CEF-B8F8-42E49489DDD2}" destId="{46A6020E-15E4-416A-9A60-57A092254886}" srcOrd="0" destOrd="0" parTransId="{26F12B5C-9231-4D9B-8FF7-A149DDCB7C69}" sibTransId="{77E7266E-3520-4946-BDB9-DEECA5C07514}"/>
    <dgm:cxn modelId="{F92D0D6F-572B-499E-B837-93FAC43501C5}" type="presParOf" srcId="{C3086786-AA8C-40DD-9399-E0D767B8B007}" destId="{5EC31E2F-3FC2-4900-9713-7C3789CB3BCD}" srcOrd="0" destOrd="0" presId="urn:microsoft.com/office/officeart/2005/8/layout/radial4"/>
    <dgm:cxn modelId="{8F1E4CBC-A488-4C0A-96FD-C003FC1F4831}" type="presParOf" srcId="{C3086786-AA8C-40DD-9399-E0D767B8B007}" destId="{7CA513E1-E61E-4FE5-902C-6BF8B4FEF480}" srcOrd="1" destOrd="0" presId="urn:microsoft.com/office/officeart/2005/8/layout/radial4"/>
    <dgm:cxn modelId="{92CDCAF2-C456-4A41-9EDF-66A210CC7F64}" type="presParOf" srcId="{C3086786-AA8C-40DD-9399-E0D767B8B007}" destId="{7B75B5B9-2B36-45F9-87C4-E8ECDED88B58}" srcOrd="2" destOrd="0" presId="urn:microsoft.com/office/officeart/2005/8/layout/radial4"/>
    <dgm:cxn modelId="{D56CF942-915B-4738-9B2B-D6DE8D581B95}" type="presParOf" srcId="{C3086786-AA8C-40DD-9399-E0D767B8B007}" destId="{9E6D727C-8D2C-48E1-A16C-91A1EAE3C3E8}" srcOrd="3" destOrd="0" presId="urn:microsoft.com/office/officeart/2005/8/layout/radial4"/>
    <dgm:cxn modelId="{8BD371F9-E13A-4F4F-8C56-D1144847EC6A}" type="presParOf" srcId="{C3086786-AA8C-40DD-9399-E0D767B8B007}" destId="{4E8F947C-F690-48C7-9760-489857FF800E}" srcOrd="4" destOrd="0" presId="urn:microsoft.com/office/officeart/2005/8/layout/radial4"/>
    <dgm:cxn modelId="{004D805C-009B-4AE9-BA83-AC2873FA49EE}" type="presParOf" srcId="{C3086786-AA8C-40DD-9399-E0D767B8B007}" destId="{D9771D50-1284-492A-BF6D-BD79773C69DD}" srcOrd="5" destOrd="0" presId="urn:microsoft.com/office/officeart/2005/8/layout/radial4"/>
    <dgm:cxn modelId="{1C9A22F8-3743-41BB-99A7-2F626C991F0E}" type="presParOf" srcId="{C3086786-AA8C-40DD-9399-E0D767B8B007}" destId="{BEB18B70-C735-4748-9A7B-53FA515678B4}"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704B76-440B-42F3-A749-DE1EE36D8368}" type="doc">
      <dgm:prSet loTypeId="urn:microsoft.com/office/officeart/2005/8/layout/gear1" loCatId="cycle" qsTypeId="urn:microsoft.com/office/officeart/2005/8/quickstyle/simple1" qsCatId="simple" csTypeId="urn:microsoft.com/office/officeart/2005/8/colors/accent1_2" csCatId="accent1" phldr="1"/>
      <dgm:spPr/>
    </dgm:pt>
    <dgm:pt modelId="{90CC02E1-7ABB-4C82-B357-B70CB84235B1}">
      <dgm:prSet phldrT="[Text]"/>
      <dgm:spPr>
        <a:solidFill>
          <a:srgbClr val="FF0000"/>
        </a:solidFill>
      </dgm:spPr>
      <dgm:t>
        <a:bodyPr/>
        <a:lstStyle/>
        <a:p>
          <a:r>
            <a:rPr lang="en-IN" dirty="0" smtClean="0"/>
            <a:t>Idea</a:t>
          </a:r>
          <a:endParaRPr lang="en-IN" dirty="0"/>
        </a:p>
      </dgm:t>
    </dgm:pt>
    <dgm:pt modelId="{C2A234EC-E3FF-4E9C-8A84-9BA944B79F32}" type="parTrans" cxnId="{65514D38-79E0-4BB0-9F92-727689E28DB4}">
      <dgm:prSet/>
      <dgm:spPr/>
      <dgm:t>
        <a:bodyPr/>
        <a:lstStyle/>
        <a:p>
          <a:endParaRPr lang="en-IN"/>
        </a:p>
      </dgm:t>
    </dgm:pt>
    <dgm:pt modelId="{B1FB3A76-3EDC-43F7-98F6-982B5C8DBCB6}" type="sibTrans" cxnId="{65514D38-79E0-4BB0-9F92-727689E28DB4}">
      <dgm:prSet/>
      <dgm:spPr/>
      <dgm:t>
        <a:bodyPr/>
        <a:lstStyle/>
        <a:p>
          <a:endParaRPr lang="en-IN"/>
        </a:p>
      </dgm:t>
    </dgm:pt>
    <dgm:pt modelId="{40E663BE-CF95-49AA-B320-1C1074547857}">
      <dgm:prSet phldrT="[Text]" custT="1"/>
      <dgm:spPr>
        <a:solidFill>
          <a:schemeClr val="tx2">
            <a:lumMod val="50000"/>
          </a:schemeClr>
        </a:solidFill>
      </dgm:spPr>
      <dgm:t>
        <a:bodyPr/>
        <a:lstStyle/>
        <a:p>
          <a:r>
            <a:rPr lang="en-IN" sz="2000" dirty="0" smtClean="0"/>
            <a:t>Analysis</a:t>
          </a:r>
          <a:endParaRPr lang="en-IN" sz="2000" dirty="0"/>
        </a:p>
      </dgm:t>
    </dgm:pt>
    <dgm:pt modelId="{E8DC8FE7-5482-4F20-910D-3432ED1AA6B9}" type="parTrans" cxnId="{018AD538-B324-40D4-84FA-6477EE945BB4}">
      <dgm:prSet/>
      <dgm:spPr/>
      <dgm:t>
        <a:bodyPr/>
        <a:lstStyle/>
        <a:p>
          <a:endParaRPr lang="en-IN"/>
        </a:p>
      </dgm:t>
    </dgm:pt>
    <dgm:pt modelId="{764BAC1D-6914-489C-BE0A-6CA81D92CE5C}" type="sibTrans" cxnId="{018AD538-B324-40D4-84FA-6477EE945BB4}">
      <dgm:prSet/>
      <dgm:spPr/>
      <dgm:t>
        <a:bodyPr/>
        <a:lstStyle/>
        <a:p>
          <a:endParaRPr lang="en-IN"/>
        </a:p>
      </dgm:t>
    </dgm:pt>
    <dgm:pt modelId="{B5E51841-8BDC-430E-B169-AB3FD0F8C948}">
      <dgm:prSet phldrT="[Text]"/>
      <dgm:spPr>
        <a:solidFill>
          <a:schemeClr val="accent4">
            <a:lumMod val="50000"/>
          </a:schemeClr>
        </a:solidFill>
      </dgm:spPr>
      <dgm:t>
        <a:bodyPr/>
        <a:lstStyle/>
        <a:p>
          <a:r>
            <a:rPr lang="en-IN" dirty="0" smtClean="0"/>
            <a:t>Data</a:t>
          </a:r>
          <a:endParaRPr lang="en-IN" dirty="0"/>
        </a:p>
      </dgm:t>
    </dgm:pt>
    <dgm:pt modelId="{ADA9C7A1-AD4C-44F8-B8B1-A6F0BE12145F}" type="parTrans" cxnId="{D9E8249E-5226-4327-BBE9-EB78C25F97E4}">
      <dgm:prSet/>
      <dgm:spPr/>
      <dgm:t>
        <a:bodyPr/>
        <a:lstStyle/>
        <a:p>
          <a:endParaRPr lang="en-IN"/>
        </a:p>
      </dgm:t>
    </dgm:pt>
    <dgm:pt modelId="{477DEBF0-D85B-40AC-BEF2-FD3AD9177513}" type="sibTrans" cxnId="{D9E8249E-5226-4327-BBE9-EB78C25F97E4}">
      <dgm:prSet/>
      <dgm:spPr/>
      <dgm:t>
        <a:bodyPr/>
        <a:lstStyle/>
        <a:p>
          <a:endParaRPr lang="en-IN"/>
        </a:p>
      </dgm:t>
    </dgm:pt>
    <dgm:pt modelId="{EDDCE355-2850-4433-887C-75E4BFBE1627}" type="pres">
      <dgm:prSet presAssocID="{2D704B76-440B-42F3-A749-DE1EE36D8368}" presName="composite" presStyleCnt="0">
        <dgm:presLayoutVars>
          <dgm:chMax val="3"/>
          <dgm:animLvl val="lvl"/>
          <dgm:resizeHandles val="exact"/>
        </dgm:presLayoutVars>
      </dgm:prSet>
      <dgm:spPr/>
    </dgm:pt>
    <dgm:pt modelId="{FB4DB9FD-0AD9-4FDC-BDB6-1B8CC4F4EA19}" type="pres">
      <dgm:prSet presAssocID="{90CC02E1-7ABB-4C82-B357-B70CB84235B1}" presName="gear1" presStyleLbl="node1" presStyleIdx="0" presStyleCnt="3">
        <dgm:presLayoutVars>
          <dgm:chMax val="1"/>
          <dgm:bulletEnabled val="1"/>
        </dgm:presLayoutVars>
      </dgm:prSet>
      <dgm:spPr/>
      <dgm:t>
        <a:bodyPr/>
        <a:lstStyle/>
        <a:p>
          <a:endParaRPr lang="en-IN"/>
        </a:p>
      </dgm:t>
    </dgm:pt>
    <dgm:pt modelId="{B31DE30A-BA29-4D82-A059-640F6AF94996}" type="pres">
      <dgm:prSet presAssocID="{90CC02E1-7ABB-4C82-B357-B70CB84235B1}" presName="gear1srcNode" presStyleLbl="node1" presStyleIdx="0" presStyleCnt="3"/>
      <dgm:spPr/>
      <dgm:t>
        <a:bodyPr/>
        <a:lstStyle/>
        <a:p>
          <a:endParaRPr lang="en-IN"/>
        </a:p>
      </dgm:t>
    </dgm:pt>
    <dgm:pt modelId="{1F73DC83-3AF5-4F90-A1F7-A4365AE61F69}" type="pres">
      <dgm:prSet presAssocID="{90CC02E1-7ABB-4C82-B357-B70CB84235B1}" presName="gear1dstNode" presStyleLbl="node1" presStyleIdx="0" presStyleCnt="3"/>
      <dgm:spPr/>
      <dgm:t>
        <a:bodyPr/>
        <a:lstStyle/>
        <a:p>
          <a:endParaRPr lang="en-IN"/>
        </a:p>
      </dgm:t>
    </dgm:pt>
    <dgm:pt modelId="{CBFCB3ED-D354-4420-9FFB-3F86469EBCD9}" type="pres">
      <dgm:prSet presAssocID="{40E663BE-CF95-49AA-B320-1C1074547857}" presName="gear2" presStyleLbl="node1" presStyleIdx="1" presStyleCnt="3" custScaleX="121896">
        <dgm:presLayoutVars>
          <dgm:chMax val="1"/>
          <dgm:bulletEnabled val="1"/>
        </dgm:presLayoutVars>
      </dgm:prSet>
      <dgm:spPr/>
      <dgm:t>
        <a:bodyPr/>
        <a:lstStyle/>
        <a:p>
          <a:endParaRPr lang="en-IN"/>
        </a:p>
      </dgm:t>
    </dgm:pt>
    <dgm:pt modelId="{EB7B60C2-41C9-45D4-9469-1A855EC52A81}" type="pres">
      <dgm:prSet presAssocID="{40E663BE-CF95-49AA-B320-1C1074547857}" presName="gear2srcNode" presStyleLbl="node1" presStyleIdx="1" presStyleCnt="3"/>
      <dgm:spPr/>
      <dgm:t>
        <a:bodyPr/>
        <a:lstStyle/>
        <a:p>
          <a:endParaRPr lang="en-IN"/>
        </a:p>
      </dgm:t>
    </dgm:pt>
    <dgm:pt modelId="{4E58D5A8-34A5-413A-88D8-D44457D258C5}" type="pres">
      <dgm:prSet presAssocID="{40E663BE-CF95-49AA-B320-1C1074547857}" presName="gear2dstNode" presStyleLbl="node1" presStyleIdx="1" presStyleCnt="3"/>
      <dgm:spPr/>
      <dgm:t>
        <a:bodyPr/>
        <a:lstStyle/>
        <a:p>
          <a:endParaRPr lang="en-IN"/>
        </a:p>
      </dgm:t>
    </dgm:pt>
    <dgm:pt modelId="{C92A7196-5469-4A43-8D24-AAF8FA97891B}" type="pres">
      <dgm:prSet presAssocID="{B5E51841-8BDC-430E-B169-AB3FD0F8C948}" presName="gear3" presStyleLbl="node1" presStyleIdx="2" presStyleCnt="3"/>
      <dgm:spPr/>
      <dgm:t>
        <a:bodyPr/>
        <a:lstStyle/>
        <a:p>
          <a:endParaRPr lang="en-IN"/>
        </a:p>
      </dgm:t>
    </dgm:pt>
    <dgm:pt modelId="{5DD65AF6-01FC-4FC2-9AF3-F639E5F1B0D5}" type="pres">
      <dgm:prSet presAssocID="{B5E51841-8BDC-430E-B169-AB3FD0F8C948}" presName="gear3tx" presStyleLbl="node1" presStyleIdx="2" presStyleCnt="3">
        <dgm:presLayoutVars>
          <dgm:chMax val="1"/>
          <dgm:bulletEnabled val="1"/>
        </dgm:presLayoutVars>
      </dgm:prSet>
      <dgm:spPr/>
      <dgm:t>
        <a:bodyPr/>
        <a:lstStyle/>
        <a:p>
          <a:endParaRPr lang="en-IN"/>
        </a:p>
      </dgm:t>
    </dgm:pt>
    <dgm:pt modelId="{9AAB12C6-65A9-4E67-A103-5C24E092D688}" type="pres">
      <dgm:prSet presAssocID="{B5E51841-8BDC-430E-B169-AB3FD0F8C948}" presName="gear3srcNode" presStyleLbl="node1" presStyleIdx="2" presStyleCnt="3"/>
      <dgm:spPr/>
      <dgm:t>
        <a:bodyPr/>
        <a:lstStyle/>
        <a:p>
          <a:endParaRPr lang="en-IN"/>
        </a:p>
      </dgm:t>
    </dgm:pt>
    <dgm:pt modelId="{B7183254-0A94-48C8-B1B6-FE3B010CF771}" type="pres">
      <dgm:prSet presAssocID="{B5E51841-8BDC-430E-B169-AB3FD0F8C948}" presName="gear3dstNode" presStyleLbl="node1" presStyleIdx="2" presStyleCnt="3"/>
      <dgm:spPr/>
      <dgm:t>
        <a:bodyPr/>
        <a:lstStyle/>
        <a:p>
          <a:endParaRPr lang="en-IN"/>
        </a:p>
      </dgm:t>
    </dgm:pt>
    <dgm:pt modelId="{F5F0C2C5-6ABD-40A9-9EA0-F7E1938FB16B}" type="pres">
      <dgm:prSet presAssocID="{B1FB3A76-3EDC-43F7-98F6-982B5C8DBCB6}" presName="connector1" presStyleLbl="sibTrans2D1" presStyleIdx="0" presStyleCnt="3"/>
      <dgm:spPr/>
      <dgm:t>
        <a:bodyPr/>
        <a:lstStyle/>
        <a:p>
          <a:endParaRPr lang="en-IN"/>
        </a:p>
      </dgm:t>
    </dgm:pt>
    <dgm:pt modelId="{25E4FBF9-E28A-497E-A8BD-B93634278D19}" type="pres">
      <dgm:prSet presAssocID="{764BAC1D-6914-489C-BE0A-6CA81D92CE5C}" presName="connector2" presStyleLbl="sibTrans2D1" presStyleIdx="1" presStyleCnt="3"/>
      <dgm:spPr/>
      <dgm:t>
        <a:bodyPr/>
        <a:lstStyle/>
        <a:p>
          <a:endParaRPr lang="en-IN"/>
        </a:p>
      </dgm:t>
    </dgm:pt>
    <dgm:pt modelId="{E3B1F1DC-D1CA-4086-B3B7-9E8506D5812B}" type="pres">
      <dgm:prSet presAssocID="{477DEBF0-D85B-40AC-BEF2-FD3AD9177513}" presName="connector3" presStyleLbl="sibTrans2D1" presStyleIdx="2" presStyleCnt="3"/>
      <dgm:spPr/>
      <dgm:t>
        <a:bodyPr/>
        <a:lstStyle/>
        <a:p>
          <a:endParaRPr lang="en-IN"/>
        </a:p>
      </dgm:t>
    </dgm:pt>
  </dgm:ptLst>
  <dgm:cxnLst>
    <dgm:cxn modelId="{018AD538-B324-40D4-84FA-6477EE945BB4}" srcId="{2D704B76-440B-42F3-A749-DE1EE36D8368}" destId="{40E663BE-CF95-49AA-B320-1C1074547857}" srcOrd="1" destOrd="0" parTransId="{E8DC8FE7-5482-4F20-910D-3432ED1AA6B9}" sibTransId="{764BAC1D-6914-489C-BE0A-6CA81D92CE5C}"/>
    <dgm:cxn modelId="{81297FEC-3125-489D-BDD5-9CD9BE8C0EE4}" type="presOf" srcId="{90CC02E1-7ABB-4C82-B357-B70CB84235B1}" destId="{B31DE30A-BA29-4D82-A059-640F6AF94996}" srcOrd="1" destOrd="0" presId="urn:microsoft.com/office/officeart/2005/8/layout/gear1"/>
    <dgm:cxn modelId="{09519237-91C4-4F9D-821A-96BA486AA83A}" type="presOf" srcId="{B5E51841-8BDC-430E-B169-AB3FD0F8C948}" destId="{9AAB12C6-65A9-4E67-A103-5C24E092D688}" srcOrd="2" destOrd="0" presId="urn:microsoft.com/office/officeart/2005/8/layout/gear1"/>
    <dgm:cxn modelId="{7AA27946-9CA4-46F0-A8B7-98F7E32980F7}" type="presOf" srcId="{B5E51841-8BDC-430E-B169-AB3FD0F8C948}" destId="{5DD65AF6-01FC-4FC2-9AF3-F639E5F1B0D5}" srcOrd="1" destOrd="0" presId="urn:microsoft.com/office/officeart/2005/8/layout/gear1"/>
    <dgm:cxn modelId="{B8DC5E99-66F7-4D36-A4FA-73184CBDA4AF}" type="presOf" srcId="{764BAC1D-6914-489C-BE0A-6CA81D92CE5C}" destId="{25E4FBF9-E28A-497E-A8BD-B93634278D19}" srcOrd="0" destOrd="0" presId="urn:microsoft.com/office/officeart/2005/8/layout/gear1"/>
    <dgm:cxn modelId="{A5378F06-4CFF-4B43-8057-5D210E5C1370}" type="presOf" srcId="{40E663BE-CF95-49AA-B320-1C1074547857}" destId="{CBFCB3ED-D354-4420-9FFB-3F86469EBCD9}" srcOrd="0" destOrd="0" presId="urn:microsoft.com/office/officeart/2005/8/layout/gear1"/>
    <dgm:cxn modelId="{F34AED32-23C6-4296-9973-26EEF5E19CAB}" type="presOf" srcId="{90CC02E1-7ABB-4C82-B357-B70CB84235B1}" destId="{FB4DB9FD-0AD9-4FDC-BDB6-1B8CC4F4EA19}" srcOrd="0" destOrd="0" presId="urn:microsoft.com/office/officeart/2005/8/layout/gear1"/>
    <dgm:cxn modelId="{4B34CDB3-8A93-47AD-8201-DA07140EA29B}" type="presOf" srcId="{B5E51841-8BDC-430E-B169-AB3FD0F8C948}" destId="{C92A7196-5469-4A43-8D24-AAF8FA97891B}" srcOrd="0" destOrd="0" presId="urn:microsoft.com/office/officeart/2005/8/layout/gear1"/>
    <dgm:cxn modelId="{091E91A1-A07F-40FB-9055-428D9CDF1927}" type="presOf" srcId="{40E663BE-CF95-49AA-B320-1C1074547857}" destId="{EB7B60C2-41C9-45D4-9469-1A855EC52A81}" srcOrd="1" destOrd="0" presId="urn:microsoft.com/office/officeart/2005/8/layout/gear1"/>
    <dgm:cxn modelId="{71029EBB-C73C-4CC1-94A2-7547AAD2D4B9}" type="presOf" srcId="{B1FB3A76-3EDC-43F7-98F6-982B5C8DBCB6}" destId="{F5F0C2C5-6ABD-40A9-9EA0-F7E1938FB16B}" srcOrd="0" destOrd="0" presId="urn:microsoft.com/office/officeart/2005/8/layout/gear1"/>
    <dgm:cxn modelId="{537DFA87-85D6-49A3-A41C-A1FAA00FE46C}" type="presOf" srcId="{40E663BE-CF95-49AA-B320-1C1074547857}" destId="{4E58D5A8-34A5-413A-88D8-D44457D258C5}" srcOrd="2" destOrd="0" presId="urn:microsoft.com/office/officeart/2005/8/layout/gear1"/>
    <dgm:cxn modelId="{65514D38-79E0-4BB0-9F92-727689E28DB4}" srcId="{2D704B76-440B-42F3-A749-DE1EE36D8368}" destId="{90CC02E1-7ABB-4C82-B357-B70CB84235B1}" srcOrd="0" destOrd="0" parTransId="{C2A234EC-E3FF-4E9C-8A84-9BA944B79F32}" sibTransId="{B1FB3A76-3EDC-43F7-98F6-982B5C8DBCB6}"/>
    <dgm:cxn modelId="{A49D3B4B-F369-4453-A273-BD4820F8E1C1}" type="presOf" srcId="{477DEBF0-D85B-40AC-BEF2-FD3AD9177513}" destId="{E3B1F1DC-D1CA-4086-B3B7-9E8506D5812B}" srcOrd="0" destOrd="0" presId="urn:microsoft.com/office/officeart/2005/8/layout/gear1"/>
    <dgm:cxn modelId="{DD2A49F7-03C4-455F-A323-16F28BE43DF6}" type="presOf" srcId="{B5E51841-8BDC-430E-B169-AB3FD0F8C948}" destId="{B7183254-0A94-48C8-B1B6-FE3B010CF771}" srcOrd="3" destOrd="0" presId="urn:microsoft.com/office/officeart/2005/8/layout/gear1"/>
    <dgm:cxn modelId="{D9E8249E-5226-4327-BBE9-EB78C25F97E4}" srcId="{2D704B76-440B-42F3-A749-DE1EE36D8368}" destId="{B5E51841-8BDC-430E-B169-AB3FD0F8C948}" srcOrd="2" destOrd="0" parTransId="{ADA9C7A1-AD4C-44F8-B8B1-A6F0BE12145F}" sibTransId="{477DEBF0-D85B-40AC-BEF2-FD3AD9177513}"/>
    <dgm:cxn modelId="{78F13012-5175-470F-BF92-6EAD91C3C577}" type="presOf" srcId="{2D704B76-440B-42F3-A749-DE1EE36D8368}" destId="{EDDCE355-2850-4433-887C-75E4BFBE1627}" srcOrd="0" destOrd="0" presId="urn:microsoft.com/office/officeart/2005/8/layout/gear1"/>
    <dgm:cxn modelId="{939A7E33-57C0-4350-A69D-E1F9E6FB9EBD}" type="presOf" srcId="{90CC02E1-7ABB-4C82-B357-B70CB84235B1}" destId="{1F73DC83-3AF5-4F90-A1F7-A4365AE61F69}" srcOrd="2" destOrd="0" presId="urn:microsoft.com/office/officeart/2005/8/layout/gear1"/>
    <dgm:cxn modelId="{633C5F3E-46D3-4453-9D7B-E0B5FE9F4836}" type="presParOf" srcId="{EDDCE355-2850-4433-887C-75E4BFBE1627}" destId="{FB4DB9FD-0AD9-4FDC-BDB6-1B8CC4F4EA19}" srcOrd="0" destOrd="0" presId="urn:microsoft.com/office/officeart/2005/8/layout/gear1"/>
    <dgm:cxn modelId="{C73107AA-9C28-48AC-8097-6F647ADAE984}" type="presParOf" srcId="{EDDCE355-2850-4433-887C-75E4BFBE1627}" destId="{B31DE30A-BA29-4D82-A059-640F6AF94996}" srcOrd="1" destOrd="0" presId="urn:microsoft.com/office/officeart/2005/8/layout/gear1"/>
    <dgm:cxn modelId="{7EA85EA0-73A9-479A-9B19-6D255D39E2BA}" type="presParOf" srcId="{EDDCE355-2850-4433-887C-75E4BFBE1627}" destId="{1F73DC83-3AF5-4F90-A1F7-A4365AE61F69}" srcOrd="2" destOrd="0" presId="urn:microsoft.com/office/officeart/2005/8/layout/gear1"/>
    <dgm:cxn modelId="{2FDD5057-7A61-404E-98B4-182123C15FF1}" type="presParOf" srcId="{EDDCE355-2850-4433-887C-75E4BFBE1627}" destId="{CBFCB3ED-D354-4420-9FFB-3F86469EBCD9}" srcOrd="3" destOrd="0" presId="urn:microsoft.com/office/officeart/2005/8/layout/gear1"/>
    <dgm:cxn modelId="{6E1A43AB-FF69-410A-8331-B4808717DC71}" type="presParOf" srcId="{EDDCE355-2850-4433-887C-75E4BFBE1627}" destId="{EB7B60C2-41C9-45D4-9469-1A855EC52A81}" srcOrd="4" destOrd="0" presId="urn:microsoft.com/office/officeart/2005/8/layout/gear1"/>
    <dgm:cxn modelId="{52ABF680-16A8-4F49-BCE1-29000798174F}" type="presParOf" srcId="{EDDCE355-2850-4433-887C-75E4BFBE1627}" destId="{4E58D5A8-34A5-413A-88D8-D44457D258C5}" srcOrd="5" destOrd="0" presId="urn:microsoft.com/office/officeart/2005/8/layout/gear1"/>
    <dgm:cxn modelId="{1EF22910-05C4-44BC-8B21-C2BC40F9B5DA}" type="presParOf" srcId="{EDDCE355-2850-4433-887C-75E4BFBE1627}" destId="{C92A7196-5469-4A43-8D24-AAF8FA97891B}" srcOrd="6" destOrd="0" presId="urn:microsoft.com/office/officeart/2005/8/layout/gear1"/>
    <dgm:cxn modelId="{EEF1FC66-0CAB-47BB-AAA4-625FCE9D90D0}" type="presParOf" srcId="{EDDCE355-2850-4433-887C-75E4BFBE1627}" destId="{5DD65AF6-01FC-4FC2-9AF3-F639E5F1B0D5}" srcOrd="7" destOrd="0" presId="urn:microsoft.com/office/officeart/2005/8/layout/gear1"/>
    <dgm:cxn modelId="{4722C361-6781-4733-89AA-BAD78A96726E}" type="presParOf" srcId="{EDDCE355-2850-4433-887C-75E4BFBE1627}" destId="{9AAB12C6-65A9-4E67-A103-5C24E092D688}" srcOrd="8" destOrd="0" presId="urn:microsoft.com/office/officeart/2005/8/layout/gear1"/>
    <dgm:cxn modelId="{16910041-D993-4985-A556-3DF5A0B2478B}" type="presParOf" srcId="{EDDCE355-2850-4433-887C-75E4BFBE1627}" destId="{B7183254-0A94-48C8-B1B6-FE3B010CF771}" srcOrd="9" destOrd="0" presId="urn:microsoft.com/office/officeart/2005/8/layout/gear1"/>
    <dgm:cxn modelId="{CE4E19BB-2ABD-4C34-AEA2-4276FD05DBAD}" type="presParOf" srcId="{EDDCE355-2850-4433-887C-75E4BFBE1627}" destId="{F5F0C2C5-6ABD-40A9-9EA0-F7E1938FB16B}" srcOrd="10" destOrd="0" presId="urn:microsoft.com/office/officeart/2005/8/layout/gear1"/>
    <dgm:cxn modelId="{F13AE14B-C983-4CDA-BF3D-680AB7F7E852}" type="presParOf" srcId="{EDDCE355-2850-4433-887C-75E4BFBE1627}" destId="{25E4FBF9-E28A-497E-A8BD-B93634278D19}" srcOrd="11" destOrd="0" presId="urn:microsoft.com/office/officeart/2005/8/layout/gear1"/>
    <dgm:cxn modelId="{E93B3455-C01E-4AD3-B643-8DB962C0AD4F}" type="presParOf" srcId="{EDDCE355-2850-4433-887C-75E4BFBE1627}" destId="{E3B1F1DC-D1CA-4086-B3B7-9E8506D5812B}" srcOrd="12" destOrd="0" presId="urn:microsoft.com/office/officeart/2005/8/layout/gear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BF6D4-B336-4D2A-82CD-D9342D59D4AA}">
      <dsp:nvSpPr>
        <dsp:cNvPr id="0" name=""/>
        <dsp:cNvSpPr/>
      </dsp:nvSpPr>
      <dsp:spPr>
        <a:xfrm>
          <a:off x="6788371" y="1101098"/>
          <a:ext cx="2974451" cy="3586381"/>
        </a:xfrm>
        <a:prstGeom prst="wedgeRectCallout">
          <a:avLst>
            <a:gd name="adj1" fmla="val 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r" defTabSz="1066800">
            <a:lnSpc>
              <a:spcPct val="90000"/>
            </a:lnSpc>
            <a:spcBef>
              <a:spcPct val="0"/>
            </a:spcBef>
            <a:spcAft>
              <a:spcPct val="35000"/>
            </a:spcAft>
          </a:pPr>
          <a:r>
            <a:rPr lang="en-US" sz="2400" b="1" i="0" kern="1200" dirty="0" smtClean="0"/>
            <a:t>Artificial intelligence</a:t>
          </a:r>
          <a:r>
            <a:rPr lang="en-US" sz="2400" b="0" i="0" kern="1200" dirty="0" smtClean="0"/>
            <a:t> (AI) is the simulation of human </a:t>
          </a:r>
          <a:r>
            <a:rPr lang="en-US" sz="2400" b="1" i="0" kern="1200" dirty="0" smtClean="0"/>
            <a:t>intelligence</a:t>
          </a:r>
          <a:r>
            <a:rPr lang="en-US" sz="2400" b="0" i="0" kern="1200" dirty="0" smtClean="0"/>
            <a:t> processes by machines, especially computer systems</a:t>
          </a:r>
          <a:endParaRPr lang="en-US" sz="2400" kern="1200" dirty="0"/>
        </a:p>
      </dsp:txBody>
      <dsp:txXfrm>
        <a:off x="7165867" y="1101098"/>
        <a:ext cx="2596956" cy="3586381"/>
      </dsp:txXfrm>
    </dsp:sp>
    <dsp:sp modelId="{501E24F5-7488-48DD-9AB5-1AB384C74000}">
      <dsp:nvSpPr>
        <dsp:cNvPr id="0" name=""/>
        <dsp:cNvSpPr/>
      </dsp:nvSpPr>
      <dsp:spPr>
        <a:xfrm>
          <a:off x="6749795" y="570316"/>
          <a:ext cx="3041177" cy="5998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lvl="0" algn="ctr" defTabSz="977900">
            <a:lnSpc>
              <a:spcPct val="90000"/>
            </a:lnSpc>
            <a:spcBef>
              <a:spcPct val="0"/>
            </a:spcBef>
            <a:spcAft>
              <a:spcPct val="35000"/>
            </a:spcAft>
          </a:pPr>
          <a:r>
            <a:rPr lang="en-US" sz="2200" kern="1200" dirty="0" smtClean="0"/>
            <a:t>Artificial Intelligence</a:t>
          </a:r>
          <a:endParaRPr lang="en-US" sz="2200" kern="1200" dirty="0"/>
        </a:p>
      </dsp:txBody>
      <dsp:txXfrm>
        <a:off x="6749795" y="570316"/>
        <a:ext cx="3041177" cy="599897"/>
      </dsp:txXfrm>
    </dsp:sp>
    <dsp:sp modelId="{D0E9725A-64CC-4E12-A11E-ADD486EFB7F8}">
      <dsp:nvSpPr>
        <dsp:cNvPr id="0" name=""/>
        <dsp:cNvSpPr/>
      </dsp:nvSpPr>
      <dsp:spPr>
        <a:xfrm>
          <a:off x="3881738" y="1100388"/>
          <a:ext cx="2900774" cy="3621541"/>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r" defTabSz="1066800">
            <a:lnSpc>
              <a:spcPct val="90000"/>
            </a:lnSpc>
            <a:spcBef>
              <a:spcPct val="0"/>
            </a:spcBef>
            <a:spcAft>
              <a:spcPct val="35000"/>
            </a:spcAft>
          </a:pPr>
          <a:r>
            <a:rPr lang="en-US" sz="2400" b="1" i="0" kern="1200" dirty="0" smtClean="0"/>
            <a:t>Data analytics</a:t>
          </a:r>
          <a:r>
            <a:rPr lang="en-US" sz="2400" b="0" i="0" kern="1200" dirty="0" smtClean="0"/>
            <a:t> is the science of analyzing raw </a:t>
          </a:r>
          <a:r>
            <a:rPr lang="en-US" sz="2400" b="1" i="0" kern="1200" dirty="0" smtClean="0"/>
            <a:t>data</a:t>
          </a:r>
          <a:r>
            <a:rPr lang="en-US" sz="2400" b="0" i="0" kern="1200" dirty="0" smtClean="0"/>
            <a:t> in order to make conclusions about that information</a:t>
          </a:r>
          <a:endParaRPr lang="en-US" sz="2400" kern="1200" dirty="0"/>
        </a:p>
        <a:p>
          <a:pPr lvl="0" algn="r" defTabSz="1066800">
            <a:lnSpc>
              <a:spcPct val="90000"/>
            </a:lnSpc>
            <a:spcBef>
              <a:spcPct val="0"/>
            </a:spcBef>
            <a:spcAft>
              <a:spcPct val="35000"/>
            </a:spcAft>
          </a:pPr>
          <a:endParaRPr lang="en-US" sz="2400" kern="1200" dirty="0"/>
        </a:p>
      </dsp:txBody>
      <dsp:txXfrm>
        <a:off x="4249883" y="1100388"/>
        <a:ext cx="2532629" cy="3621541"/>
      </dsp:txXfrm>
    </dsp:sp>
    <dsp:sp modelId="{C0F0E921-04DE-4676-ABAE-917F66FBB347}">
      <dsp:nvSpPr>
        <dsp:cNvPr id="0" name=""/>
        <dsp:cNvSpPr/>
      </dsp:nvSpPr>
      <dsp:spPr>
        <a:xfrm>
          <a:off x="3888549" y="581923"/>
          <a:ext cx="2895337" cy="583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lvl="0" algn="ctr" defTabSz="977900">
            <a:lnSpc>
              <a:spcPct val="90000"/>
            </a:lnSpc>
            <a:spcBef>
              <a:spcPct val="0"/>
            </a:spcBef>
            <a:spcAft>
              <a:spcPct val="35000"/>
            </a:spcAft>
          </a:pPr>
          <a:r>
            <a:rPr lang="en-US" sz="2200" kern="1200" dirty="0" smtClean="0"/>
            <a:t>Data Analytics</a:t>
          </a:r>
          <a:endParaRPr lang="en-US" sz="2200" kern="1200" dirty="0"/>
        </a:p>
      </dsp:txBody>
      <dsp:txXfrm>
        <a:off x="3888549" y="581923"/>
        <a:ext cx="2895337" cy="583870"/>
      </dsp:txXfrm>
    </dsp:sp>
    <dsp:sp modelId="{B2D83570-84CB-48C5-A638-121AD8B11912}">
      <dsp:nvSpPr>
        <dsp:cNvPr id="0" name=""/>
        <dsp:cNvSpPr/>
      </dsp:nvSpPr>
      <dsp:spPr>
        <a:xfrm>
          <a:off x="980711" y="1182257"/>
          <a:ext cx="2924150" cy="3559483"/>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r" defTabSz="1066800">
            <a:lnSpc>
              <a:spcPct val="90000"/>
            </a:lnSpc>
            <a:spcBef>
              <a:spcPct val="0"/>
            </a:spcBef>
            <a:spcAft>
              <a:spcPct val="35000"/>
            </a:spcAft>
          </a:pPr>
          <a:r>
            <a:rPr lang="en-US" sz="2400" b="1" i="0" kern="1200" dirty="0" smtClean="0"/>
            <a:t>Data management</a:t>
          </a:r>
          <a:r>
            <a:rPr lang="en-US" sz="2400" b="0" i="0" kern="1200" dirty="0" smtClean="0"/>
            <a:t> is the practice of organizing and maintaining </a:t>
          </a:r>
          <a:r>
            <a:rPr lang="en-US" sz="2400" b="1" i="0" kern="1200" dirty="0" smtClean="0"/>
            <a:t>data</a:t>
          </a:r>
          <a:r>
            <a:rPr lang="en-US" sz="2400" b="0" i="0" kern="1200" dirty="0" smtClean="0"/>
            <a:t> processes to meet ongoing information lifecycle needs.</a:t>
          </a:r>
          <a:endParaRPr lang="en-US" sz="2400" kern="1200" dirty="0"/>
        </a:p>
      </dsp:txBody>
      <dsp:txXfrm>
        <a:off x="1351823" y="1182257"/>
        <a:ext cx="2553038" cy="3559483"/>
      </dsp:txXfrm>
    </dsp:sp>
    <dsp:sp modelId="{9A0CCA38-8481-4C26-BC5F-330A3A8D872B}">
      <dsp:nvSpPr>
        <dsp:cNvPr id="0" name=""/>
        <dsp:cNvSpPr/>
      </dsp:nvSpPr>
      <dsp:spPr>
        <a:xfrm>
          <a:off x="966828" y="579003"/>
          <a:ext cx="2945638" cy="5934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lvl="0" algn="ctr" defTabSz="977900">
            <a:lnSpc>
              <a:spcPct val="90000"/>
            </a:lnSpc>
            <a:spcBef>
              <a:spcPct val="0"/>
            </a:spcBef>
            <a:spcAft>
              <a:spcPct val="35000"/>
            </a:spcAft>
          </a:pPr>
          <a:r>
            <a:rPr lang="en-US" sz="2200" kern="1200" dirty="0" smtClean="0"/>
            <a:t>Data Management</a:t>
          </a:r>
          <a:endParaRPr lang="en-US" sz="2200" kern="1200" dirty="0"/>
        </a:p>
      </dsp:txBody>
      <dsp:txXfrm>
        <a:off x="966828" y="579003"/>
        <a:ext cx="2945638" cy="593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31E2F-3FC2-4900-9713-7C3789CB3BCD}">
      <dsp:nvSpPr>
        <dsp:cNvPr id="0" name=""/>
        <dsp:cNvSpPr/>
      </dsp:nvSpPr>
      <dsp:spPr>
        <a:xfrm>
          <a:off x="4092130" y="2751098"/>
          <a:ext cx="2306859" cy="23068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2844800">
            <a:lnSpc>
              <a:spcPct val="90000"/>
            </a:lnSpc>
            <a:spcBef>
              <a:spcPct val="0"/>
            </a:spcBef>
            <a:spcAft>
              <a:spcPct val="35000"/>
            </a:spcAft>
          </a:pPr>
          <a:r>
            <a:rPr lang="en-US" sz="6400" kern="1200" dirty="0" smtClean="0"/>
            <a:t>Data</a:t>
          </a:r>
          <a:endParaRPr lang="en-US" sz="6400" kern="1200" dirty="0"/>
        </a:p>
      </dsp:txBody>
      <dsp:txXfrm>
        <a:off x="4429962" y="3088930"/>
        <a:ext cx="1631195" cy="1631195"/>
      </dsp:txXfrm>
    </dsp:sp>
    <dsp:sp modelId="{7CA513E1-E61E-4FE5-902C-6BF8B4FEF480}">
      <dsp:nvSpPr>
        <dsp:cNvPr id="0" name=""/>
        <dsp:cNvSpPr/>
      </dsp:nvSpPr>
      <dsp:spPr>
        <a:xfrm rot="12414144">
          <a:off x="2054145" y="2558970"/>
          <a:ext cx="2238096" cy="6574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75B5B9-2B36-45F9-87C4-E8ECDED88B58}">
      <dsp:nvSpPr>
        <dsp:cNvPr id="0" name=""/>
        <dsp:cNvSpPr/>
      </dsp:nvSpPr>
      <dsp:spPr>
        <a:xfrm>
          <a:off x="682952" y="1434411"/>
          <a:ext cx="2843909" cy="17532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smtClean="0"/>
            <a:t>Structured</a:t>
          </a:r>
          <a:endParaRPr lang="en-US" sz="4300" kern="1200" dirty="0"/>
        </a:p>
      </dsp:txBody>
      <dsp:txXfrm>
        <a:off x="734302" y="1485761"/>
        <a:ext cx="2741209" cy="1650513"/>
      </dsp:txXfrm>
    </dsp:sp>
    <dsp:sp modelId="{9E6D727C-8D2C-48E1-A16C-91A1EAE3C3E8}">
      <dsp:nvSpPr>
        <dsp:cNvPr id="0" name=""/>
        <dsp:cNvSpPr/>
      </dsp:nvSpPr>
      <dsp:spPr>
        <a:xfrm rot="15781140">
          <a:off x="4072916" y="1674540"/>
          <a:ext cx="1644446" cy="6574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8F947C-F690-48C7-9760-489857FF800E}">
      <dsp:nvSpPr>
        <dsp:cNvPr id="0" name=""/>
        <dsp:cNvSpPr/>
      </dsp:nvSpPr>
      <dsp:spPr>
        <a:xfrm>
          <a:off x="3563973" y="155787"/>
          <a:ext cx="2659800" cy="17532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smtClean="0"/>
            <a:t>Semi-Structured</a:t>
          </a:r>
          <a:endParaRPr lang="en-US" sz="4300" kern="1200" dirty="0"/>
        </a:p>
      </dsp:txBody>
      <dsp:txXfrm>
        <a:off x="3615323" y="207137"/>
        <a:ext cx="2557100" cy="1650513"/>
      </dsp:txXfrm>
    </dsp:sp>
    <dsp:sp modelId="{D9771D50-1284-492A-BF6D-BD79773C69DD}">
      <dsp:nvSpPr>
        <dsp:cNvPr id="0" name=""/>
        <dsp:cNvSpPr/>
      </dsp:nvSpPr>
      <dsp:spPr>
        <a:xfrm rot="19500000">
          <a:off x="6169311" y="2604566"/>
          <a:ext cx="1770419" cy="6574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B18B70-C735-4748-9A7B-53FA515678B4}">
      <dsp:nvSpPr>
        <dsp:cNvPr id="0" name=""/>
        <dsp:cNvSpPr/>
      </dsp:nvSpPr>
      <dsp:spPr>
        <a:xfrm>
          <a:off x="6278609" y="1291768"/>
          <a:ext cx="2892867" cy="17532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smtClean="0"/>
            <a:t>Un-Structured</a:t>
          </a:r>
          <a:endParaRPr lang="en-US" sz="4300" kern="1200" dirty="0"/>
        </a:p>
      </dsp:txBody>
      <dsp:txXfrm>
        <a:off x="6329959" y="1343118"/>
        <a:ext cx="2790167" cy="1650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DB9FD-0AD9-4FDC-BDB6-1B8CC4F4EA19}">
      <dsp:nvSpPr>
        <dsp:cNvPr id="0" name=""/>
        <dsp:cNvSpPr/>
      </dsp:nvSpPr>
      <dsp:spPr>
        <a:xfrm>
          <a:off x="5466001" y="2905681"/>
          <a:ext cx="3551389" cy="3551389"/>
        </a:xfrm>
        <a:prstGeom prst="gear9">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lvl="0" algn="ctr" defTabSz="2355850">
            <a:lnSpc>
              <a:spcPct val="90000"/>
            </a:lnSpc>
            <a:spcBef>
              <a:spcPct val="0"/>
            </a:spcBef>
            <a:spcAft>
              <a:spcPct val="35000"/>
            </a:spcAft>
          </a:pPr>
          <a:r>
            <a:rPr lang="en-IN" sz="5300" kern="1200" dirty="0" smtClean="0"/>
            <a:t>Idea</a:t>
          </a:r>
          <a:endParaRPr lang="en-IN" sz="5300" kern="1200" dirty="0"/>
        </a:p>
      </dsp:txBody>
      <dsp:txXfrm>
        <a:off x="6179988" y="3737577"/>
        <a:ext cx="2123415" cy="1825487"/>
      </dsp:txXfrm>
    </dsp:sp>
    <dsp:sp modelId="{CBFCB3ED-D354-4420-9FFB-3F86469EBCD9}">
      <dsp:nvSpPr>
        <dsp:cNvPr id="0" name=""/>
        <dsp:cNvSpPr/>
      </dsp:nvSpPr>
      <dsp:spPr>
        <a:xfrm>
          <a:off x="3116971" y="2066262"/>
          <a:ext cx="3148364" cy="2582828"/>
        </a:xfrm>
        <a:prstGeom prst="gear6">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IN" sz="2000" kern="1200" dirty="0" smtClean="0"/>
            <a:t>Analysis</a:t>
          </a:r>
          <a:endParaRPr lang="en-IN" sz="2000" kern="1200" dirty="0"/>
        </a:p>
      </dsp:txBody>
      <dsp:txXfrm>
        <a:off x="3849413" y="2720427"/>
        <a:ext cx="1683480" cy="1274498"/>
      </dsp:txXfrm>
    </dsp:sp>
    <dsp:sp modelId="{C92A7196-5469-4A43-8D24-AAF8FA97891B}">
      <dsp:nvSpPr>
        <dsp:cNvPr id="0" name=""/>
        <dsp:cNvSpPr/>
      </dsp:nvSpPr>
      <dsp:spPr>
        <a:xfrm rot="20700000">
          <a:off x="4846386" y="284374"/>
          <a:ext cx="2530644" cy="2530644"/>
        </a:xfrm>
        <a:prstGeom prst="gear6">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lvl="0" algn="ctr" defTabSz="2355850">
            <a:lnSpc>
              <a:spcPct val="90000"/>
            </a:lnSpc>
            <a:spcBef>
              <a:spcPct val="0"/>
            </a:spcBef>
            <a:spcAft>
              <a:spcPct val="35000"/>
            </a:spcAft>
          </a:pPr>
          <a:r>
            <a:rPr lang="en-IN" sz="5300" kern="1200" dirty="0" smtClean="0"/>
            <a:t>Data</a:t>
          </a:r>
          <a:endParaRPr lang="en-IN" sz="5300" kern="1200" dirty="0"/>
        </a:p>
      </dsp:txBody>
      <dsp:txXfrm rot="-20700000">
        <a:off x="5401431" y="839419"/>
        <a:ext cx="1420555" cy="1420555"/>
      </dsp:txXfrm>
    </dsp:sp>
    <dsp:sp modelId="{F5F0C2C5-6ABD-40A9-9EA0-F7E1938FB16B}">
      <dsp:nvSpPr>
        <dsp:cNvPr id="0" name=""/>
        <dsp:cNvSpPr/>
      </dsp:nvSpPr>
      <dsp:spPr>
        <a:xfrm>
          <a:off x="5218483" y="2355121"/>
          <a:ext cx="4545777" cy="4545777"/>
        </a:xfrm>
        <a:prstGeom prst="circularArrow">
          <a:avLst>
            <a:gd name="adj1" fmla="val 4687"/>
            <a:gd name="adj2" fmla="val 299029"/>
            <a:gd name="adj3" fmla="val 2552594"/>
            <a:gd name="adj4" fmla="val 1578492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E4FBF9-E28A-497E-A8BD-B93634278D19}">
      <dsp:nvSpPr>
        <dsp:cNvPr id="0" name=""/>
        <dsp:cNvSpPr/>
      </dsp:nvSpPr>
      <dsp:spPr>
        <a:xfrm>
          <a:off x="2942325" y="1485069"/>
          <a:ext cx="3302791" cy="330279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1F1DC-D1CA-4086-B3B7-9E8506D5812B}">
      <dsp:nvSpPr>
        <dsp:cNvPr id="0" name=""/>
        <dsp:cNvSpPr/>
      </dsp:nvSpPr>
      <dsp:spPr>
        <a:xfrm>
          <a:off x="4261022" y="-279642"/>
          <a:ext cx="3561074" cy="356107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7/12/2019</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7/12/2019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47880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68548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25738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42985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99626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39881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379589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68423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324840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24298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417333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4092595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905952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207249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134602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68</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33580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89316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20546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7/12/2019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7/12/2019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2.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1.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11" Type="http://schemas.microsoft.com/office/2007/relationships/diagramDrawing" Target="../diagrams/drawing1.xml"/><Relationship Id="rId5" Type="http://schemas.openxmlformats.org/officeDocument/2006/relationships/image" Target="../media/image6.sv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3.png"/><Relationship Id="rId7" Type="http://schemas.openxmlformats.org/officeDocument/2006/relationships/diagramLayout" Target="../diagrams/layou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9.sv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06781" y="4061311"/>
            <a:ext cx="5609219" cy="576738"/>
          </a:xfrm>
        </p:spPr>
        <p:txBody>
          <a:bodyPr anchor="b">
            <a:normAutofit/>
          </a:bodyPr>
          <a:lstStyle/>
          <a:p>
            <a:pPr algn="l"/>
            <a:endParaRPr lang="en-US" sz="2000" dirty="0">
              <a:latin typeface="Franklin Gothic Book" panose="020B0503020102020204"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25024" y="327889"/>
            <a:ext cx="2260711" cy="2260711"/>
          </a:xfrm>
          <a:prstGeom prst="rect">
            <a:avLst/>
          </a:prstGeom>
        </p:spPr>
      </p:pic>
      <p:sp>
        <p:nvSpPr>
          <p:cNvPr id="4" name="Rectangle 3"/>
          <p:cNvSpPr/>
          <p:nvPr/>
        </p:nvSpPr>
        <p:spPr>
          <a:xfrm>
            <a:off x="3855352" y="4755791"/>
            <a:ext cx="8281499" cy="175432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lIns="91440" tIns="45720" rIns="91440" bIns="45720">
            <a:spAutoFit/>
          </a:bodyPr>
          <a:lstStyle/>
          <a:p>
            <a:pPr algn="ctr"/>
            <a:r>
              <a:rPr lang="en-US" sz="5400" dirty="0">
                <a:latin typeface="Franklin Gothic Book" panose="020B0503020102020204" pitchFamily="34" charset="0"/>
                <a:cs typeface="Segoe UI" panose="020B0502040204020203" pitchFamily="34" charset="0"/>
              </a:rPr>
              <a:t>Employee </a:t>
            </a:r>
            <a:r>
              <a:rPr lang="en-US" sz="5400" dirty="0" smtClean="0">
                <a:latin typeface="Franklin Gothic Book" panose="020B0503020102020204" pitchFamily="34" charset="0"/>
                <a:cs typeface="Segoe UI" panose="020B0502040204020203" pitchFamily="34" charset="0"/>
              </a:rPr>
              <a:t>Turnover HR Data</a:t>
            </a:r>
          </a:p>
          <a:p>
            <a:pPr algn="ctr"/>
            <a:r>
              <a:rPr lang="en-US" sz="5400" dirty="0" smtClean="0">
                <a:latin typeface="Franklin Gothic Book" panose="020B0503020102020204" pitchFamily="34" charset="0"/>
                <a:cs typeface="Segoe UI" panose="020B0502040204020203" pitchFamily="34" charset="0"/>
              </a:rPr>
              <a:t> </a:t>
            </a:r>
            <a:r>
              <a:rPr lang="en-US" sz="5400" dirty="0">
                <a:latin typeface="Franklin Gothic Book" panose="020B0503020102020204" pitchFamily="34" charset="0"/>
                <a:cs typeface="Segoe UI" panose="020B0502040204020203" pitchFamily="34" charset="0"/>
              </a:rPr>
              <a:t>Analysis using Python</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470617" y="189969"/>
            <a:ext cx="5406902" cy="1469965"/>
          </a:xfrm>
        </p:spPr>
        <p:txBody>
          <a:bodyPr anchor="ctr">
            <a:normAutofit/>
          </a:bodyPr>
          <a:lstStyle/>
          <a:p>
            <a:pPr lvl="0"/>
            <a:r>
              <a:rPr lang="en-US" sz="5400" b="1" dirty="0" smtClean="0"/>
              <a:t>Structured Data</a:t>
            </a:r>
            <a:endParaRPr lang="en-US" sz="5400" b="1" dirty="0"/>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180088" y="1227447"/>
            <a:ext cx="5381350" cy="5198067"/>
          </a:xfrm>
        </p:spPr>
        <p:txBody>
          <a:bodyPr vert="horz" lIns="91440" tIns="45720" rIns="91440" bIns="45720" rtlCol="0" anchor="t">
            <a:normAutofit/>
          </a:bodyPr>
          <a:lstStyle/>
          <a:p>
            <a:r>
              <a:rPr lang="en-US" sz="4000" b="1" dirty="0" smtClean="0"/>
              <a:t>Structured data</a:t>
            </a:r>
            <a:r>
              <a:rPr lang="en-US" sz="4000" dirty="0"/>
              <a:t> is </a:t>
            </a:r>
            <a:r>
              <a:rPr lang="en-US" sz="4000" b="1" dirty="0"/>
              <a:t>data</a:t>
            </a:r>
            <a:r>
              <a:rPr lang="en-US" sz="4000" dirty="0"/>
              <a:t> that has been organized into a formatted repository, typically a </a:t>
            </a:r>
            <a:r>
              <a:rPr lang="en-US" sz="4000" b="1" dirty="0"/>
              <a:t>database</a:t>
            </a:r>
            <a:r>
              <a:rPr lang="en-US" sz="4000" dirty="0"/>
              <a:t>, so that its elements can be made addressable for more effective processing and analysis.</a:t>
            </a:r>
            <a:endParaRPr lang="en-US" sz="4000" dirty="0">
              <a:latin typeface="Franklin Gothic Book" panose="020B05030201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989" y="1047749"/>
            <a:ext cx="4497021" cy="4055591"/>
          </a:xfrm>
          <a:prstGeom prst="rect">
            <a:avLst/>
          </a:prstGeom>
        </p:spPr>
      </p:pic>
      <p:sp>
        <p:nvSpPr>
          <p:cNvPr id="5" name="Title 1">
            <a:extLst>
              <a:ext uri="{FF2B5EF4-FFF2-40B4-BE49-F238E27FC236}">
                <a16:creationId xmlns:a16="http://schemas.microsoft.com/office/drawing/2014/main" id="{A98F6D58-1A39-41ED-99F7-0CE9F03BD344}"/>
              </a:ext>
            </a:extLst>
          </p:cNvPr>
          <p:cNvSpPr txBox="1">
            <a:spLocks/>
          </p:cNvSpPr>
          <p:nvPr/>
        </p:nvSpPr>
        <p:spPr>
          <a:xfrm>
            <a:off x="7120230" y="4661151"/>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Structured Data Example</a:t>
            </a:r>
            <a:endParaRPr lang="en-US" sz="2800" b="1" dirty="0"/>
          </a:p>
        </p:txBody>
      </p:sp>
    </p:spTree>
    <p:extLst>
      <p:ext uri="{BB962C8B-B14F-4D97-AF65-F5344CB8AC3E}">
        <p14:creationId xmlns:p14="http://schemas.microsoft.com/office/powerpoint/2010/main" val="2618128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248724" y="0"/>
            <a:ext cx="5859845" cy="1469965"/>
          </a:xfrm>
        </p:spPr>
        <p:txBody>
          <a:bodyPr anchor="ctr">
            <a:normAutofit/>
          </a:bodyPr>
          <a:lstStyle/>
          <a:p>
            <a:r>
              <a:rPr lang="en-US" sz="4800" dirty="0" smtClean="0">
                <a:latin typeface="Franklin Gothic Book" panose="020B0503020102020204" pitchFamily="34" charset="0"/>
                <a:cs typeface="Segoe UI" panose="020B0502040204020203" pitchFamily="34" charset="0"/>
              </a:rPr>
              <a:t>Semi-</a:t>
            </a:r>
            <a:r>
              <a:rPr lang="en-US" sz="4800" b="1" dirty="0"/>
              <a:t>Structured Data</a:t>
            </a:r>
            <a:endParaRPr lang="en-US" sz="4800"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957358" y="1107681"/>
            <a:ext cx="5280218" cy="4699995"/>
          </a:xfrm>
        </p:spPr>
        <p:txBody>
          <a:bodyPr vert="horz" lIns="91440" tIns="45720" rIns="91440" bIns="45720" rtlCol="0" anchor="t">
            <a:noAutofit/>
          </a:bodyPr>
          <a:lstStyle/>
          <a:p>
            <a:r>
              <a:rPr lang="en-US" sz="4000" b="1" dirty="0"/>
              <a:t>Semi-structured</a:t>
            </a:r>
            <a:r>
              <a:rPr lang="en-US" sz="4000" dirty="0"/>
              <a:t> data is information that doesn’t reside in a relational database but that does have some organizational properties that make it easier to analyze. </a:t>
            </a:r>
            <a:endParaRPr lang="en-US" sz="4000" dirty="0">
              <a:latin typeface="Franklin Gothic Book" panose="020B05030201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992" y="734982"/>
            <a:ext cx="4577511" cy="4520005"/>
          </a:xfrm>
          <a:prstGeom prst="rect">
            <a:avLst/>
          </a:prstGeom>
        </p:spPr>
      </p:pic>
      <p:sp>
        <p:nvSpPr>
          <p:cNvPr id="5" name="Title 1">
            <a:extLst>
              <a:ext uri="{FF2B5EF4-FFF2-40B4-BE49-F238E27FC236}">
                <a16:creationId xmlns:a16="http://schemas.microsoft.com/office/drawing/2014/main" id="{A98F6D58-1A39-41ED-99F7-0CE9F03BD344}"/>
              </a:ext>
            </a:extLst>
          </p:cNvPr>
          <p:cNvSpPr txBox="1">
            <a:spLocks/>
          </p:cNvSpPr>
          <p:nvPr/>
        </p:nvSpPr>
        <p:spPr>
          <a:xfrm>
            <a:off x="6821999" y="4839395"/>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Semi-Structured Data Example</a:t>
            </a:r>
            <a:endParaRPr lang="en-US" sz="2800" b="1" dirty="0"/>
          </a:p>
        </p:txBody>
      </p:sp>
    </p:spTree>
    <p:extLst>
      <p:ext uri="{BB962C8B-B14F-4D97-AF65-F5344CB8AC3E}">
        <p14:creationId xmlns:p14="http://schemas.microsoft.com/office/powerpoint/2010/main" val="1347080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420130" y="0"/>
            <a:ext cx="5406902" cy="1469965"/>
          </a:xfrm>
        </p:spPr>
        <p:txBody>
          <a:bodyPr anchor="ctr">
            <a:normAutofit/>
          </a:bodyPr>
          <a:lstStyle/>
          <a:p>
            <a:r>
              <a:rPr lang="en-US" sz="4800" dirty="0" smtClean="0">
                <a:latin typeface="Franklin Gothic Book" panose="020B0503020102020204" pitchFamily="34" charset="0"/>
                <a:cs typeface="Segoe UI" panose="020B0502040204020203" pitchFamily="34" charset="0"/>
              </a:rPr>
              <a:t>Unstructured Data</a:t>
            </a:r>
            <a:endParaRPr lang="en-US" sz="4800"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219245" y="1078377"/>
            <a:ext cx="5020917" cy="5161785"/>
          </a:xfrm>
        </p:spPr>
        <p:txBody>
          <a:bodyPr vert="horz" lIns="91440" tIns="45720" rIns="91440" bIns="45720" rtlCol="0" anchor="t">
            <a:normAutofit/>
          </a:bodyPr>
          <a:lstStyle/>
          <a:p>
            <a:r>
              <a:rPr lang="en-US" sz="4000" b="1" dirty="0"/>
              <a:t>Unstructured data</a:t>
            </a:r>
            <a:r>
              <a:rPr lang="en-US" sz="4000" dirty="0"/>
              <a:t> </a:t>
            </a:r>
            <a:r>
              <a:rPr lang="en-US" sz="4000" dirty="0" smtClean="0"/>
              <a:t>is Data </a:t>
            </a:r>
            <a:r>
              <a:rPr lang="en-US" sz="4000" dirty="0"/>
              <a:t>that either does not have a pre-defined data model or is not organized in a pre-defined manner</a:t>
            </a:r>
            <a:endParaRPr lang="en-US" sz="4000" dirty="0">
              <a:latin typeface="Franklin Gothic Book" panose="020B05030201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162" y="782954"/>
            <a:ext cx="5053913" cy="4689634"/>
          </a:xfrm>
          <a:prstGeom prst="rect">
            <a:avLst/>
          </a:prstGeom>
        </p:spPr>
      </p:pic>
      <p:sp>
        <p:nvSpPr>
          <p:cNvPr id="6" name="Title 1">
            <a:extLst>
              <a:ext uri="{FF2B5EF4-FFF2-40B4-BE49-F238E27FC236}">
                <a16:creationId xmlns:a16="http://schemas.microsoft.com/office/drawing/2014/main" id="{A98F6D58-1A39-41ED-99F7-0CE9F03BD344}"/>
              </a:ext>
            </a:extLst>
          </p:cNvPr>
          <p:cNvSpPr txBox="1">
            <a:spLocks/>
          </p:cNvSpPr>
          <p:nvPr/>
        </p:nvSpPr>
        <p:spPr>
          <a:xfrm>
            <a:off x="6785098" y="5121393"/>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Unstructured Data Example</a:t>
            </a:r>
            <a:endParaRPr lang="en-US" sz="2800" b="1" dirty="0"/>
          </a:p>
        </p:txBody>
      </p:sp>
    </p:spTree>
    <p:extLst>
      <p:ext uri="{BB962C8B-B14F-4D97-AF65-F5344CB8AC3E}">
        <p14:creationId xmlns:p14="http://schemas.microsoft.com/office/powerpoint/2010/main" val="3165003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315872" y="429120"/>
            <a:ext cx="6746109"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Data Management Tools</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792980" y="1553445"/>
            <a:ext cx="9193887" cy="4805151"/>
          </a:xfrm>
        </p:spPr>
        <p:txBody>
          <a:bodyPr vert="horz" lIns="91440" tIns="45720" rIns="91440" bIns="45720" rtlCol="0" anchor="t">
            <a:normAutofit/>
          </a:bodyPr>
          <a:lstStyle/>
          <a:p>
            <a:r>
              <a:rPr lang="en-US" sz="4000" dirty="0" smtClean="0">
                <a:latin typeface="Franklin Gothic Book" panose="020B0503020102020204" pitchFamily="34" charset="0"/>
              </a:rPr>
              <a:t>There are Various Types of Data Management Tools for Each and every structure data so they are </a:t>
            </a:r>
            <a:endParaRPr lang="en-US" sz="4000" dirty="0">
              <a:latin typeface="Franklin Gothic Book" panose="020B0503020102020204" pitchFamily="34" charset="0"/>
            </a:endParaRPr>
          </a:p>
        </p:txBody>
      </p:sp>
    </p:spTree>
    <p:extLst>
      <p:ext uri="{BB962C8B-B14F-4D97-AF65-F5344CB8AC3E}">
        <p14:creationId xmlns:p14="http://schemas.microsoft.com/office/powerpoint/2010/main" val="2855167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19000" r="-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315872" y="400985"/>
            <a:ext cx="6436619" cy="1469965"/>
          </a:xfrm>
        </p:spPr>
        <p:txBody>
          <a:bodyPr anchor="ctr">
            <a:normAutofit/>
          </a:bodyPr>
          <a:lstStyle/>
          <a:p>
            <a:r>
              <a:rPr lang="en-US" dirty="0">
                <a:latin typeface="Franklin Gothic Book" panose="020B0503020102020204" pitchFamily="34" charset="0"/>
                <a:cs typeface="Segoe UI" panose="020B0502040204020203" pitchFamily="34" charset="0"/>
              </a:rPr>
              <a:t>Data Management Tools</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067951" y="2250832"/>
            <a:ext cx="8342141" cy="3784208"/>
          </a:xfrm>
        </p:spPr>
        <p:txBody>
          <a:bodyPr vert="horz" lIns="91440" tIns="45720" rIns="91440" bIns="45720" rtlCol="0" anchor="t">
            <a:normAutofit/>
          </a:bodyPr>
          <a:lstStyle/>
          <a:p>
            <a:pPr marL="0" indent="0">
              <a:buNone/>
            </a:pPr>
            <a:r>
              <a:rPr lang="en-US" sz="3600" dirty="0" smtClean="0">
                <a:latin typeface="Segoe UI" panose="020B0502040204020203" pitchFamily="34" charset="0"/>
                <a:cs typeface="Segoe UI" panose="020B0502040204020203" pitchFamily="34" charset="0"/>
              </a:rPr>
              <a:t>There are some common Structured data Management Tools You may know Most of it Like </a:t>
            </a:r>
            <a:r>
              <a:rPr lang="en-US" sz="3600" b="1" dirty="0" smtClean="0">
                <a:latin typeface="Segoe UI" panose="020B0502040204020203" pitchFamily="34" charset="0"/>
                <a:cs typeface="Segoe UI" panose="020B0502040204020203" pitchFamily="34" charset="0"/>
              </a:rPr>
              <a:t> Mysql,Oracle,SQl,Excel </a:t>
            </a:r>
            <a:r>
              <a:rPr lang="en-US" sz="3600" dirty="0" smtClean="0">
                <a:latin typeface="Segoe UI" panose="020B0502040204020203" pitchFamily="34" charset="0"/>
                <a:cs typeface="Segoe UI" panose="020B0502040204020203" pitchFamily="34" charset="0"/>
              </a:rPr>
              <a:t>etc. They are easy to use and user friendly</a:t>
            </a:r>
            <a:endParaRPr lang="en-US" sz="3600" dirty="0">
              <a:latin typeface="Segoe UI" panose="020B0502040204020203" pitchFamily="34" charset="0"/>
              <a:cs typeface="Segoe UI" panose="020B0502040204020203" pitchFamily="34" charset="0"/>
            </a:endParaRPr>
          </a:p>
          <a:p>
            <a:endParaRPr lang="en-US" sz="2000" dirty="0">
              <a:latin typeface="Franklin Gothic Book" panose="020B0503020102020204" pitchFamily="34" charset="0"/>
            </a:endParaRPr>
          </a:p>
        </p:txBody>
      </p:sp>
      <p:sp>
        <p:nvSpPr>
          <p:cNvPr id="5" name="Title 1">
            <a:extLst>
              <a:ext uri="{FF2B5EF4-FFF2-40B4-BE49-F238E27FC236}">
                <a16:creationId xmlns:a16="http://schemas.microsoft.com/office/drawing/2014/main" id="{A98F6D58-1A39-41ED-99F7-0CE9F03BD344}"/>
              </a:ext>
            </a:extLst>
          </p:cNvPr>
          <p:cNvSpPr txBox="1">
            <a:spLocks/>
          </p:cNvSpPr>
          <p:nvPr/>
        </p:nvSpPr>
        <p:spPr>
          <a:xfrm>
            <a:off x="1227498" y="1135967"/>
            <a:ext cx="6436619"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Franklin Gothic Book" panose="020B0503020102020204" pitchFamily="34" charset="0"/>
                <a:cs typeface="Segoe UI" panose="020B0502040204020203" pitchFamily="34" charset="0"/>
              </a:rPr>
              <a:t>For Structured Data</a:t>
            </a:r>
            <a:endParaRPr lang="en-US" sz="3600" dirty="0">
              <a:latin typeface="Franklin Gothic Book" panose="020B0503020102020204" pitchFamily="34" charset="0"/>
              <a:cs typeface="Segoe UI" panose="020B0502040204020203" pitchFamily="34" charset="0"/>
            </a:endParaRPr>
          </a:p>
        </p:txBody>
      </p:sp>
    </p:spTree>
    <p:extLst>
      <p:ext uri="{BB962C8B-B14F-4D97-AF65-F5344CB8AC3E}">
        <p14:creationId xmlns:p14="http://schemas.microsoft.com/office/powerpoint/2010/main" val="680923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26000" r="-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908539" y="1135967"/>
            <a:ext cx="10570698"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For Semi-Structured and Unstructured data </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364567" y="2453778"/>
            <a:ext cx="9397218" cy="3328043"/>
          </a:xfrm>
        </p:spPr>
        <p:txBody>
          <a:bodyPr vert="horz" lIns="91440" tIns="45720" rIns="91440" bIns="45720" rtlCol="0" anchor="t">
            <a:normAutofit/>
          </a:bodyPr>
          <a:lstStyle/>
          <a:p>
            <a:pPr marL="0" indent="0">
              <a:buNone/>
            </a:pPr>
            <a:r>
              <a:rPr lang="en-US" sz="4000" dirty="0" smtClean="0">
                <a:latin typeface="Franklin Gothic Book" panose="020B0503020102020204" pitchFamily="34" charset="0"/>
              </a:rPr>
              <a:t>When there comes a semi structured data or Unstructured data that mean big data management tool the name come </a:t>
            </a:r>
            <a:r>
              <a:rPr lang="en-US" sz="4000" b="1" dirty="0" smtClean="0">
                <a:latin typeface="Franklin Gothic Book" panose="020B0503020102020204" pitchFamily="34" charset="0"/>
              </a:rPr>
              <a:t>Hadoop. </a:t>
            </a:r>
            <a:r>
              <a:rPr lang="en-US" sz="4000" dirty="0" smtClean="0">
                <a:latin typeface="Franklin Gothic Book" panose="020B0503020102020204" pitchFamily="34" charset="0"/>
              </a:rPr>
              <a:t>IT is a popular big-data Management Tool </a:t>
            </a:r>
            <a:endParaRPr lang="en-US" sz="4000" dirty="0">
              <a:latin typeface="Franklin Gothic Book" panose="020B0503020102020204" pitchFamily="34" charset="0"/>
            </a:endParaRPr>
          </a:p>
        </p:txBody>
      </p:sp>
      <p:sp>
        <p:nvSpPr>
          <p:cNvPr id="5" name="Title 1">
            <a:extLst>
              <a:ext uri="{FF2B5EF4-FFF2-40B4-BE49-F238E27FC236}">
                <a16:creationId xmlns:a16="http://schemas.microsoft.com/office/drawing/2014/main" id="{A98F6D58-1A39-41ED-99F7-0CE9F03BD344}"/>
              </a:ext>
            </a:extLst>
          </p:cNvPr>
          <p:cNvSpPr txBox="1">
            <a:spLocks/>
          </p:cNvSpPr>
          <p:nvPr/>
        </p:nvSpPr>
        <p:spPr>
          <a:xfrm>
            <a:off x="315872" y="400985"/>
            <a:ext cx="6436619"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Franklin Gothic Book" panose="020B0503020102020204" pitchFamily="34" charset="0"/>
                <a:cs typeface="Segoe UI" panose="020B0502040204020203" pitchFamily="34" charset="0"/>
              </a:rPr>
              <a:t>Data Management Tools</a:t>
            </a:r>
            <a:endParaRPr lang="en-US" dirty="0">
              <a:latin typeface="Franklin Gothic Book" panose="020B0503020102020204" pitchFamily="34" charset="0"/>
              <a:cs typeface="Segoe UI" panose="020B0502040204020203" pitchFamily="34" charset="0"/>
            </a:endParaRPr>
          </a:p>
        </p:txBody>
      </p:sp>
    </p:spTree>
    <p:extLst>
      <p:ext uri="{BB962C8B-B14F-4D97-AF65-F5344CB8AC3E}">
        <p14:creationId xmlns:p14="http://schemas.microsoft.com/office/powerpoint/2010/main" val="3685473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838200" y="28135"/>
            <a:ext cx="5406902"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Data Analysis</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411960" y="1498099"/>
            <a:ext cx="7829320" cy="4311857"/>
          </a:xfrm>
        </p:spPr>
        <p:txBody>
          <a:bodyPr vert="horz" lIns="91440" tIns="45720" rIns="91440" bIns="45720" rtlCol="0" anchor="t">
            <a:normAutofit/>
          </a:bodyPr>
          <a:lstStyle/>
          <a:p>
            <a:pPr marL="0" indent="0">
              <a:buNone/>
            </a:pPr>
            <a:r>
              <a:rPr lang="en-US" sz="4000" b="1" dirty="0"/>
              <a:t>Data Analysis</a:t>
            </a:r>
            <a:r>
              <a:rPr lang="en-US" sz="4000" dirty="0"/>
              <a:t> is the process of systematically applying statistical and/or logical techniques to describe and illustrate, condense and recap, and evaluate </a:t>
            </a:r>
            <a:r>
              <a:rPr lang="en-US" sz="4000" b="1" dirty="0"/>
              <a:t>data</a:t>
            </a:r>
            <a:endParaRPr lang="en-US" sz="3200" dirty="0">
              <a:latin typeface="Franklin Gothic Book" panose="020B0503020102020204" pitchFamily="34" charset="0"/>
            </a:endParaRPr>
          </a:p>
        </p:txBody>
      </p:sp>
    </p:spTree>
    <p:extLst>
      <p:ext uri="{BB962C8B-B14F-4D97-AF65-F5344CB8AC3E}">
        <p14:creationId xmlns:p14="http://schemas.microsoft.com/office/powerpoint/2010/main" val="42752726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8F6D58-1A39-41ED-99F7-0CE9F03BD344}"/>
              </a:ext>
            </a:extLst>
          </p:cNvPr>
          <p:cNvSpPr txBox="1">
            <a:spLocks/>
          </p:cNvSpPr>
          <p:nvPr/>
        </p:nvSpPr>
        <p:spPr>
          <a:xfrm>
            <a:off x="838200" y="28135"/>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Franklin Gothic Book" panose="020B0503020102020204" pitchFamily="34" charset="0"/>
                <a:cs typeface="Segoe UI" panose="020B0502040204020203" pitchFamily="34" charset="0"/>
              </a:rPr>
              <a:t>Data Analysis</a:t>
            </a:r>
            <a:endParaRPr lang="en-US" dirty="0">
              <a:latin typeface="Franklin Gothic Book" panose="020B0503020102020204" pitchFamily="34" charset="0"/>
              <a:cs typeface="Segoe UI" panose="020B0502040204020203" pitchFamily="34" charset="0"/>
            </a:endParaRPr>
          </a:p>
        </p:txBody>
      </p:sp>
      <p:graphicFrame>
        <p:nvGraphicFramePr>
          <p:cNvPr id="6" name="Diagram 5"/>
          <p:cNvGraphicFramePr/>
          <p:nvPr>
            <p:extLst>
              <p:ext uri="{D42A27DB-BD31-4B8C-83A1-F6EECF244321}">
                <p14:modId xmlns:p14="http://schemas.microsoft.com/office/powerpoint/2010/main" val="795880959"/>
              </p:ext>
            </p:extLst>
          </p:nvPr>
        </p:nvGraphicFramePr>
        <p:xfrm>
          <a:off x="225083" y="267286"/>
          <a:ext cx="11577711" cy="64570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35122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941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470617" y="161833"/>
            <a:ext cx="5406902" cy="1469965"/>
          </a:xfrm>
        </p:spPr>
        <p:txBody>
          <a:bodyPr anchor="ctr">
            <a:normAutofit/>
          </a:bodyPr>
          <a:lstStyle/>
          <a:p>
            <a:r>
              <a:rPr lang="en-US" b="1" dirty="0" smtClean="0">
                <a:latin typeface="Franklin Gothic Book" panose="020B0503020102020204" pitchFamily="34" charset="0"/>
                <a:cs typeface="Segoe UI" panose="020B0502040204020203" pitchFamily="34" charset="0"/>
              </a:rPr>
              <a:t>Data Processing</a:t>
            </a:r>
            <a:endParaRPr lang="en-US" b="1"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322364" y="1631797"/>
            <a:ext cx="9467556" cy="4262565"/>
          </a:xfrm>
        </p:spPr>
        <p:txBody>
          <a:bodyPr vert="horz" lIns="91440" tIns="45720" rIns="91440" bIns="45720" rtlCol="0" anchor="t">
            <a:normAutofit/>
          </a:bodyPr>
          <a:lstStyle/>
          <a:p>
            <a:r>
              <a:rPr lang="en-US" sz="4000" b="1" dirty="0" smtClean="0"/>
              <a:t>Data Procession </a:t>
            </a:r>
            <a:r>
              <a:rPr lang="en-US" sz="4000" dirty="0" smtClean="0"/>
              <a:t>start with a data in it’s row form and convert it into  more readable format giving it the context necessary to be interpreted by computer utilize by employee throughout the Organization</a:t>
            </a:r>
            <a:endParaRPr lang="en-US" sz="3200" dirty="0">
              <a:latin typeface="Franklin Gothic Book" panose="020B0503020102020204" pitchFamily="34" charset="0"/>
            </a:endParaRPr>
          </a:p>
        </p:txBody>
      </p:sp>
    </p:spTree>
    <p:extLst>
      <p:ext uri="{BB962C8B-B14F-4D97-AF65-F5344CB8AC3E}">
        <p14:creationId xmlns:p14="http://schemas.microsoft.com/office/powerpoint/2010/main" val="620581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801082" y="321338"/>
            <a:ext cx="10515600" cy="1325563"/>
          </a:xfrm>
        </p:spPr>
        <p:txBody>
          <a:bodyPr>
            <a:noAutofit/>
          </a:bodyPr>
          <a:lstStyle/>
          <a:p>
            <a:r>
              <a:rPr lang="en-US" sz="4800" b="1" dirty="0" smtClean="0">
                <a:latin typeface="Franklin Gothic Book" panose="020B0503020102020204" pitchFamily="34" charset="0"/>
                <a:cs typeface="Segoe UI" panose="020B0502040204020203" pitchFamily="34" charset="0"/>
              </a:rPr>
              <a:t>Project </a:t>
            </a:r>
            <a:r>
              <a:rPr lang="en-US" sz="4800" b="1" dirty="0">
                <a:latin typeface="Franklin Gothic Book" panose="020B0503020102020204" pitchFamily="34" charset="0"/>
                <a:cs typeface="Segoe UI" panose="020B0502040204020203" pitchFamily="34" charset="0"/>
              </a:rPr>
              <a:t>Employee </a:t>
            </a:r>
            <a:r>
              <a:rPr lang="en-US" sz="4800" b="1" dirty="0" smtClean="0">
                <a:latin typeface="Franklin Gothic Book" panose="020B0503020102020204" pitchFamily="34" charset="0"/>
                <a:cs typeface="Segoe UI" panose="020B0502040204020203" pitchFamily="34" charset="0"/>
              </a:rPr>
              <a:t>Turnover HR </a:t>
            </a:r>
            <a:r>
              <a:rPr lang="en-US" sz="4800" b="1" dirty="0">
                <a:latin typeface="Franklin Gothic Book" panose="020B0503020102020204" pitchFamily="34" charset="0"/>
                <a:cs typeface="Segoe UI" panose="020B0502040204020203" pitchFamily="34" charset="0"/>
              </a:rPr>
              <a:t>Data Analysis using </a:t>
            </a:r>
            <a:r>
              <a:rPr lang="en-US" sz="4800" b="1" dirty="0" smtClean="0">
                <a:latin typeface="Franklin Gothic Book" panose="020B0503020102020204" pitchFamily="34" charset="0"/>
                <a:cs typeface="Segoe UI" panose="020B0502040204020203" pitchFamily="34" charset="0"/>
              </a:rPr>
              <a:t>Python</a:t>
            </a:r>
            <a:endParaRPr lang="en-US" sz="4800" b="1" dirty="0">
              <a:latin typeface="Franklin Gothic Book" panose="020B05030201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25AD4F61-E023-4530-BF03-8BC2D825D0BF}"/>
              </a:ext>
            </a:extLst>
          </p:cNvPr>
          <p:cNvSpPr txBox="1"/>
          <p:nvPr/>
        </p:nvSpPr>
        <p:spPr>
          <a:xfrm>
            <a:off x="6998682" y="3319320"/>
            <a:ext cx="9480052" cy="1477328"/>
          </a:xfrm>
          <a:prstGeom prst="rect">
            <a:avLst/>
          </a:prstGeom>
          <a:noFill/>
        </p:spPr>
        <p:txBody>
          <a:bodyPr wrap="square" rtlCol="0">
            <a:spAutoFit/>
          </a:bodyPr>
          <a:lstStyle/>
          <a:p>
            <a:r>
              <a:rPr lang="en-US" b="1" dirty="0" smtClean="0">
                <a:latin typeface="Segoe UI" panose="020B0502040204020203" pitchFamily="34" charset="0"/>
                <a:cs typeface="Segoe UI" panose="020B0502040204020203" pitchFamily="34" charset="0"/>
              </a:rPr>
              <a:t>KISHOR SARKAR</a:t>
            </a:r>
          </a:p>
          <a:p>
            <a:r>
              <a:rPr lang="en-US" b="1" dirty="0" smtClean="0">
                <a:latin typeface="Segoe UI" panose="020B0502040204020203" pitchFamily="34" charset="0"/>
                <a:cs typeface="Segoe UI" panose="020B0502040204020203" pitchFamily="34" charset="0"/>
              </a:rPr>
              <a:t>SUVADIP MANDAL</a:t>
            </a:r>
          </a:p>
          <a:p>
            <a:r>
              <a:rPr lang="en-US" b="1" dirty="0" smtClean="0">
                <a:latin typeface="Segoe UI" panose="020B0502040204020203" pitchFamily="34" charset="0"/>
                <a:cs typeface="Segoe UI" panose="020B0502040204020203" pitchFamily="34" charset="0"/>
              </a:rPr>
              <a:t>JOYDIP SARKAR</a:t>
            </a:r>
          </a:p>
          <a:p>
            <a:r>
              <a:rPr lang="en-US" b="1" dirty="0" smtClean="0">
                <a:latin typeface="Segoe UI" panose="020B0502040204020203" pitchFamily="34" charset="0"/>
                <a:cs typeface="Segoe UI" panose="020B0502040204020203" pitchFamily="34" charset="0"/>
              </a:rPr>
              <a:t>SAMIUL AZIZ</a:t>
            </a:r>
          </a:p>
          <a:p>
            <a:r>
              <a:rPr lang="en-US" b="1" dirty="0" smtClean="0">
                <a:latin typeface="Segoe UI" panose="020B0502040204020203" pitchFamily="34" charset="0"/>
                <a:cs typeface="Segoe UI" panose="020B0502040204020203" pitchFamily="34" charset="0"/>
              </a:rPr>
              <a:t>SANJIB MALLICK</a:t>
            </a:r>
            <a:endParaRPr lang="en-US" b="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5564556-59F0-4D0A-A6CD-ADF8F4D7428B}"/>
              </a:ext>
            </a:extLst>
          </p:cNvPr>
          <p:cNvSpPr txBox="1"/>
          <p:nvPr/>
        </p:nvSpPr>
        <p:spPr>
          <a:xfrm>
            <a:off x="2385656" y="5598991"/>
            <a:ext cx="6503499" cy="523220"/>
          </a:xfrm>
          <a:prstGeom prst="rect">
            <a:avLst/>
          </a:prstGeom>
          <a:noFill/>
        </p:spPr>
        <p:txBody>
          <a:bodyPr wrap="square" rtlCol="0">
            <a:spAutoFit/>
          </a:bodyPr>
          <a:lstStyle/>
          <a:p>
            <a:r>
              <a:rPr lang="en-US" sz="2800" b="1" dirty="0" smtClean="0">
                <a:latin typeface="Segoe UI" panose="020B0502040204020203" pitchFamily="34" charset="0"/>
                <a:cs typeface="Segoe UI" panose="020B0502040204020203" pitchFamily="34" charset="0"/>
              </a:rPr>
              <a:t>Tania  Chakraborty</a:t>
            </a:r>
            <a:endParaRPr lang="en-US" sz="28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042C824B-4279-4D47-92DD-71F5353FAA23}"/>
              </a:ext>
            </a:extLst>
          </p:cNvPr>
          <p:cNvSpPr txBox="1">
            <a:spLocks/>
          </p:cNvSpPr>
          <p:nvPr/>
        </p:nvSpPr>
        <p:spPr>
          <a:xfrm>
            <a:off x="6330520" y="1993757"/>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Franklin Gothic Book" panose="020B0503020102020204" pitchFamily="34" charset="0"/>
                <a:cs typeface="Segoe UI" panose="020B0502040204020203" pitchFamily="34" charset="0"/>
              </a:rPr>
              <a:t>				</a:t>
            </a:r>
            <a:br>
              <a:rPr lang="en-US" dirty="0" smtClean="0">
                <a:latin typeface="Franklin Gothic Book" panose="020B0503020102020204" pitchFamily="34" charset="0"/>
                <a:cs typeface="Segoe UI" panose="020B0502040204020203" pitchFamily="34" charset="0"/>
              </a:rPr>
            </a:br>
            <a:r>
              <a:rPr lang="en-US" b="1" dirty="0" smtClean="0">
                <a:latin typeface="Franklin Gothic Book" panose="020B0503020102020204" pitchFamily="34" charset="0"/>
                <a:cs typeface="Segoe UI" panose="020B0502040204020203" pitchFamily="34" charset="0"/>
              </a:rPr>
              <a:t> Submitted by:</a:t>
            </a:r>
            <a:endParaRPr lang="en-US" b="1" dirty="0">
              <a:latin typeface="Franklin Gothic Book" panose="020B0503020102020204" pitchFamily="34" charset="0"/>
              <a:cs typeface="Segoe UI" panose="020B0502040204020203" pitchFamily="34" charset="0"/>
            </a:endParaRPr>
          </a:p>
        </p:txBody>
      </p:sp>
      <p:sp>
        <p:nvSpPr>
          <p:cNvPr id="11" name="TextBox 10">
            <a:extLst>
              <a:ext uri="{FF2B5EF4-FFF2-40B4-BE49-F238E27FC236}">
                <a16:creationId xmlns:a16="http://schemas.microsoft.com/office/drawing/2014/main" id="{E5564556-59F0-4D0A-A6CD-ADF8F4D7428B}"/>
              </a:ext>
            </a:extLst>
          </p:cNvPr>
          <p:cNvSpPr txBox="1"/>
          <p:nvPr/>
        </p:nvSpPr>
        <p:spPr>
          <a:xfrm>
            <a:off x="801082" y="5156212"/>
            <a:ext cx="6503499" cy="523220"/>
          </a:xfrm>
          <a:prstGeom prst="rect">
            <a:avLst/>
          </a:prstGeom>
          <a:noFill/>
        </p:spPr>
        <p:txBody>
          <a:bodyPr wrap="square" rtlCol="0">
            <a:spAutoFit/>
          </a:bodyPr>
          <a:lstStyle/>
          <a:p>
            <a:r>
              <a:rPr lang="en-US" sz="2800" b="1" dirty="0" smtClean="0">
                <a:latin typeface="Segoe UI" panose="020B0502040204020203" pitchFamily="34" charset="0"/>
                <a:cs typeface="Segoe UI" panose="020B0502040204020203" pitchFamily="34" charset="0"/>
              </a:rPr>
              <a:t>Mentor:</a:t>
            </a:r>
            <a:endParaRPr lang="en-US"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491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583158" y="0"/>
            <a:ext cx="5406902"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Data Science Process</a:t>
            </a:r>
            <a:endParaRPr lang="en-US" dirty="0">
              <a:latin typeface="Franklin Gothic Book" panose="020B0503020102020204" pitchFamily="34" charset="0"/>
              <a:cs typeface="Segoe UI" panose="020B0502040204020203" pitchFamily="34" charset="0"/>
            </a:endParaRP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3158" y="1223889"/>
            <a:ext cx="10572521" cy="5219114"/>
          </a:xfrm>
        </p:spPr>
      </p:pic>
    </p:spTree>
    <p:extLst>
      <p:ext uri="{BB962C8B-B14F-4D97-AF65-F5344CB8AC3E}">
        <p14:creationId xmlns:p14="http://schemas.microsoft.com/office/powerpoint/2010/main" val="4290053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2440" y="0"/>
            <a:ext cx="10515600" cy="1325563"/>
          </a:xfrm>
        </p:spPr>
        <p:txBody>
          <a:bodyPr/>
          <a:lstStyle/>
          <a:p>
            <a:r>
              <a:rPr lang="en-US" b="1" dirty="0" smtClean="0"/>
              <a:t>Data science Application</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440" y="1195754"/>
            <a:ext cx="10711375" cy="4981209"/>
          </a:xfrm>
        </p:spPr>
      </p:pic>
    </p:spTree>
    <p:extLst>
      <p:ext uri="{BB962C8B-B14F-4D97-AF65-F5344CB8AC3E}">
        <p14:creationId xmlns:p14="http://schemas.microsoft.com/office/powerpoint/2010/main" val="3613598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344008" y="274375"/>
            <a:ext cx="5406902" cy="1469965"/>
          </a:xfrm>
        </p:spPr>
        <p:txBody>
          <a:bodyPr anchor="ctr">
            <a:normAutofit/>
          </a:bodyPr>
          <a:lstStyle/>
          <a:p>
            <a:r>
              <a:rPr lang="en-US" b="1" dirty="0" smtClean="0">
                <a:latin typeface="Franklin Gothic Book" panose="020B0503020102020204" pitchFamily="34" charset="0"/>
                <a:cs typeface="Segoe UI" panose="020B0502040204020203" pitchFamily="34" charset="0"/>
              </a:rPr>
              <a:t>Data Analysis Tool</a:t>
            </a:r>
            <a:endParaRPr lang="en-US" b="1" dirty="0">
              <a:latin typeface="Franklin Gothic Book" panose="020B0503020102020204" pitchFamily="34" charset="0"/>
              <a:cs typeface="Segoe UI" panose="020B0502040204020203" pitchFamily="34" charset="0"/>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3718" y="2180492"/>
            <a:ext cx="9101796" cy="4400778"/>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459" y="1009357"/>
            <a:ext cx="1835055" cy="1579001"/>
          </a:xfrm>
          <a:prstGeom prst="rect">
            <a:avLst/>
          </a:prstGeom>
        </p:spPr>
      </p:pic>
      <p:sp>
        <p:nvSpPr>
          <p:cNvPr id="6" name="Title 1">
            <a:extLst>
              <a:ext uri="{FF2B5EF4-FFF2-40B4-BE49-F238E27FC236}">
                <a16:creationId xmlns:a16="http://schemas.microsoft.com/office/drawing/2014/main" id="{A98F6D58-1A39-41ED-99F7-0CE9F03BD344}"/>
              </a:ext>
            </a:extLst>
          </p:cNvPr>
          <p:cNvSpPr txBox="1">
            <a:spLocks/>
          </p:cNvSpPr>
          <p:nvPr/>
        </p:nvSpPr>
        <p:spPr>
          <a:xfrm>
            <a:off x="4736163" y="891009"/>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Franklin Gothic Book" panose="020B0503020102020204" pitchFamily="34" charset="0"/>
                <a:cs typeface="Segoe UI" panose="020B0502040204020203" pitchFamily="34" charset="0"/>
              </a:rPr>
              <a:t>Python</a:t>
            </a:r>
            <a:endParaRPr lang="en-US" b="1" dirty="0">
              <a:latin typeface="Franklin Gothic Book" panose="020B0503020102020204" pitchFamily="34" charset="0"/>
              <a:cs typeface="Segoe UI" panose="020B0502040204020203" pitchFamily="34" charset="0"/>
            </a:endParaRPr>
          </a:p>
        </p:txBody>
      </p:sp>
    </p:spTree>
    <p:extLst>
      <p:ext uri="{BB962C8B-B14F-4D97-AF65-F5344CB8AC3E}">
        <p14:creationId xmlns:p14="http://schemas.microsoft.com/office/powerpoint/2010/main" val="29011109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0" y="0"/>
            <a:ext cx="5406902"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Jupyter Notebook</a:t>
            </a:r>
            <a:endParaRPr lang="en-US" dirty="0">
              <a:latin typeface="Franklin Gothic Book" panose="020B0503020102020204" pitchFamily="34" charset="0"/>
              <a:cs typeface="Segoe UI" panose="020B0502040204020203" pitchFamily="34" charset="0"/>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1182" y="1469965"/>
            <a:ext cx="10944664" cy="4706998"/>
          </a:xfrm>
        </p:spPr>
      </p:pic>
    </p:spTree>
    <p:extLst>
      <p:ext uri="{BB962C8B-B14F-4D97-AF65-F5344CB8AC3E}">
        <p14:creationId xmlns:p14="http://schemas.microsoft.com/office/powerpoint/2010/main" val="4172575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4000" r="-4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33289" y="0"/>
            <a:ext cx="10515600" cy="1325563"/>
          </a:xfrm>
        </p:spPr>
        <p:txBody>
          <a:bodyPr/>
          <a:lstStyle/>
          <a:p>
            <a:r>
              <a:rPr lang="en-US" dirty="0" smtClean="0"/>
              <a:t>Jupyter</a:t>
            </a:r>
            <a:endParaRPr lang="en-IN" dirty="0"/>
          </a:p>
        </p:txBody>
      </p:sp>
      <p:sp>
        <p:nvSpPr>
          <p:cNvPr id="6" name="Content Placeholder 5"/>
          <p:cNvSpPr>
            <a:spLocks noGrp="1"/>
          </p:cNvSpPr>
          <p:nvPr>
            <p:ph idx="1"/>
          </p:nvPr>
        </p:nvSpPr>
        <p:spPr>
          <a:xfrm>
            <a:off x="880403" y="1325563"/>
            <a:ext cx="10515600" cy="4351338"/>
          </a:xfrm>
        </p:spPr>
        <p:txBody>
          <a:bodyPr>
            <a:normAutofit/>
          </a:bodyPr>
          <a:lstStyle/>
          <a:p>
            <a:r>
              <a:rPr lang="en-US" sz="3600" dirty="0"/>
              <a:t>The </a:t>
            </a:r>
            <a:r>
              <a:rPr lang="en-US" sz="3600" b="1" dirty="0"/>
              <a:t>Jupyter</a:t>
            </a:r>
            <a:r>
              <a:rPr lang="en-US" sz="3600" dirty="0"/>
              <a:t> Notebook is an open-source web application that allows you to create and share documents that contain live code, equations, visualizations and narrative </a:t>
            </a:r>
            <a:r>
              <a:rPr lang="en-US" sz="3600" dirty="0" smtClean="0"/>
              <a:t>text</a:t>
            </a:r>
          </a:p>
          <a:p>
            <a:endParaRPr lang="en-US" sz="3600" dirty="0"/>
          </a:p>
          <a:p>
            <a:r>
              <a:rPr lang="en-US" sz="3600" b="1" dirty="0" smtClean="0"/>
              <a:t>Uses</a:t>
            </a:r>
            <a:r>
              <a:rPr lang="en-US" sz="3600" dirty="0" smtClean="0"/>
              <a:t>: it is use for data </a:t>
            </a:r>
            <a:r>
              <a:rPr lang="en-US" sz="3600" dirty="0"/>
              <a:t>cleaning and transformation, numerical simulation, statistical modeling, data visualization, machine learning, and much more</a:t>
            </a:r>
            <a:endParaRPr lang="en-IN" sz="3600" dirty="0"/>
          </a:p>
        </p:txBody>
      </p:sp>
    </p:spTree>
    <p:extLst>
      <p:ext uri="{BB962C8B-B14F-4D97-AF65-F5344CB8AC3E}">
        <p14:creationId xmlns:p14="http://schemas.microsoft.com/office/powerpoint/2010/main" val="71837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47061" y="105562"/>
            <a:ext cx="6788312"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Data Science In HR Analysis</a:t>
            </a:r>
            <a:endParaRPr lang="en-US" dirty="0">
              <a:latin typeface="Franklin Gothic Book" panose="020B0503020102020204" pitchFamily="34" charset="0"/>
              <a:cs typeface="Segoe UI" panose="020B0502040204020203" pitchFamily="34" charset="0"/>
            </a:endParaRPr>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47061" y="1308295"/>
            <a:ext cx="11754668" cy="5549705"/>
          </a:xfrm>
        </p:spPr>
      </p:pic>
    </p:spTree>
    <p:extLst>
      <p:ext uri="{BB962C8B-B14F-4D97-AF65-F5344CB8AC3E}">
        <p14:creationId xmlns:p14="http://schemas.microsoft.com/office/powerpoint/2010/main" val="22608504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203330" y="0"/>
            <a:ext cx="7041532" cy="1469965"/>
          </a:xfrm>
        </p:spPr>
        <p:txBody>
          <a:bodyPr anchor="ctr">
            <a:normAutofit/>
          </a:bodyPr>
          <a:lstStyle/>
          <a:p>
            <a:r>
              <a:rPr lang="en-US" dirty="0">
                <a:latin typeface="Franklin Gothic Book" panose="020B0503020102020204" pitchFamily="34" charset="0"/>
                <a:cs typeface="Segoe UI" panose="020B0502040204020203" pitchFamily="34" charset="0"/>
              </a:rPr>
              <a:t>Data Science In HR Analysis</a:t>
            </a:r>
          </a:p>
        </p:txBody>
      </p:sp>
      <p:pic>
        <p:nvPicPr>
          <p:cNvPr id="5" name="Content Placeholder 4"/>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1458052" y="1202324"/>
            <a:ext cx="9374072" cy="5282882"/>
          </a:xfrm>
        </p:spPr>
      </p:pic>
    </p:spTree>
    <p:extLst>
      <p:ext uri="{BB962C8B-B14F-4D97-AF65-F5344CB8AC3E}">
        <p14:creationId xmlns:p14="http://schemas.microsoft.com/office/powerpoint/2010/main" val="41397926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846" y="0"/>
            <a:ext cx="10515600" cy="1325563"/>
          </a:xfrm>
        </p:spPr>
        <p:txBody>
          <a:bodyPr>
            <a:normAutofit/>
          </a:bodyPr>
          <a:lstStyle/>
          <a:p>
            <a:r>
              <a:rPr lang="en-US" sz="4800" b="1" dirty="0" smtClean="0"/>
              <a:t>Data Description</a:t>
            </a:r>
            <a:endParaRPr lang="en-IN" sz="4800" b="1" dirty="0"/>
          </a:p>
        </p:txBody>
      </p:sp>
      <p:sp>
        <p:nvSpPr>
          <p:cNvPr id="3" name="Content Placeholder 2"/>
          <p:cNvSpPr>
            <a:spLocks noGrp="1"/>
          </p:cNvSpPr>
          <p:nvPr>
            <p:ph idx="1"/>
          </p:nvPr>
        </p:nvSpPr>
        <p:spPr/>
        <p:txBody>
          <a:bodyPr>
            <a:normAutofit/>
          </a:bodyPr>
          <a:lstStyle/>
          <a:p>
            <a:r>
              <a:rPr lang="en-US" sz="3600" b="1" dirty="0"/>
              <a:t>Data description</a:t>
            </a:r>
            <a:r>
              <a:rPr lang="en-US" sz="3600" dirty="0"/>
              <a:t> refers to how the results from research studies are organized, summarized, and characterized statistically.</a:t>
            </a:r>
            <a:endParaRPr lang="en-IN" sz="3600" dirty="0"/>
          </a:p>
        </p:txBody>
      </p:sp>
    </p:spTree>
    <p:extLst>
      <p:ext uri="{BB962C8B-B14F-4D97-AF65-F5344CB8AC3E}">
        <p14:creationId xmlns:p14="http://schemas.microsoft.com/office/powerpoint/2010/main" val="1969820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5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466" y="964247"/>
            <a:ext cx="11310424" cy="1325563"/>
          </a:xfrm>
        </p:spPr>
        <p:txBody>
          <a:bodyPr>
            <a:normAutofit/>
          </a:bodyPr>
          <a:lstStyle/>
          <a:p>
            <a:r>
              <a:rPr lang="en-US" sz="4200" b="1" dirty="0" smtClean="0"/>
              <a:t>Employee –Turnover HR Data Analysis Using Python </a:t>
            </a:r>
            <a:endParaRPr lang="en-IN" sz="4200" b="1"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4171" y="1916722"/>
            <a:ext cx="9441767" cy="4560383"/>
          </a:xfrm>
        </p:spPr>
      </p:pic>
      <p:sp>
        <p:nvSpPr>
          <p:cNvPr id="4" name="Title 1"/>
          <p:cNvSpPr txBox="1">
            <a:spLocks/>
          </p:cNvSpPr>
          <p:nvPr/>
        </p:nvSpPr>
        <p:spPr>
          <a:xfrm>
            <a:off x="81006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Project</a:t>
            </a:r>
            <a:endParaRPr lang="en-IN" b="1" dirty="0"/>
          </a:p>
        </p:txBody>
      </p:sp>
    </p:spTree>
    <p:extLst>
      <p:ext uri="{BB962C8B-B14F-4D97-AF65-F5344CB8AC3E}">
        <p14:creationId xmlns:p14="http://schemas.microsoft.com/office/powerpoint/2010/main" val="581401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5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643" y="0"/>
            <a:ext cx="10515600" cy="1325563"/>
          </a:xfrm>
        </p:spPr>
        <p:txBody>
          <a:bodyPr/>
          <a:lstStyle/>
          <a:p>
            <a:r>
              <a:rPr lang="en-US" b="1" dirty="0" smtClean="0"/>
              <a:t>Why We Use Python For HR Data Analysis?</a:t>
            </a:r>
            <a:endParaRPr lang="en-IN" b="1" dirty="0"/>
          </a:p>
        </p:txBody>
      </p:sp>
      <p:sp>
        <p:nvSpPr>
          <p:cNvPr id="3" name="Content Placeholder 2"/>
          <p:cNvSpPr>
            <a:spLocks noGrp="1"/>
          </p:cNvSpPr>
          <p:nvPr>
            <p:ph idx="1"/>
          </p:nvPr>
        </p:nvSpPr>
        <p:spPr>
          <a:xfrm>
            <a:off x="767862" y="1325562"/>
            <a:ext cx="10515600" cy="4962695"/>
          </a:xfrm>
        </p:spPr>
        <p:txBody>
          <a:bodyPr>
            <a:normAutofit/>
          </a:bodyPr>
          <a:lstStyle/>
          <a:p>
            <a:pPr marL="0" indent="0">
              <a:buNone/>
            </a:pPr>
            <a:r>
              <a:rPr lang="en-US" dirty="0"/>
              <a:t>Here are some of the important factors, for that </a:t>
            </a:r>
            <a:r>
              <a:rPr lang="en-US" dirty="0" smtClean="0"/>
              <a:t>we preferred Use Python over </a:t>
            </a:r>
            <a:r>
              <a:rPr lang="en-US" dirty="0"/>
              <a:t>other data science tools</a:t>
            </a:r>
            <a:r>
              <a:rPr lang="en-US" dirty="0" smtClean="0"/>
              <a:t>:</a:t>
            </a:r>
          </a:p>
          <a:p>
            <a:pPr marL="0" indent="0">
              <a:buNone/>
            </a:pPr>
            <a:endParaRPr lang="en-US" dirty="0" smtClean="0"/>
          </a:p>
          <a:p>
            <a:r>
              <a:rPr lang="en-US" b="1" dirty="0" smtClean="0"/>
              <a:t>Open source</a:t>
            </a:r>
            <a:endParaRPr lang="en-US" b="1" dirty="0"/>
          </a:p>
          <a:p>
            <a:r>
              <a:rPr lang="en-US" b="1" dirty="0"/>
              <a:t>Easy to learn</a:t>
            </a:r>
            <a:endParaRPr lang="en-US" dirty="0"/>
          </a:p>
          <a:p>
            <a:r>
              <a:rPr lang="en-US" b="1" dirty="0"/>
              <a:t>Scalability</a:t>
            </a:r>
            <a:endParaRPr lang="en-US" dirty="0"/>
          </a:p>
          <a:p>
            <a:r>
              <a:rPr lang="en-US" b="1" dirty="0"/>
              <a:t>Choice of data science libraries</a:t>
            </a:r>
            <a:endParaRPr lang="en-US" dirty="0"/>
          </a:p>
          <a:p>
            <a:r>
              <a:rPr lang="en-US" b="1" dirty="0"/>
              <a:t>Python community</a:t>
            </a:r>
            <a:endParaRPr lang="en-US" dirty="0"/>
          </a:p>
          <a:p>
            <a:r>
              <a:rPr lang="en-US" b="1" dirty="0"/>
              <a:t>Graphics and visualization</a:t>
            </a:r>
            <a:endParaRPr lang="en-US" dirty="0"/>
          </a:p>
          <a:p>
            <a:endParaRPr lang="en-IN" dirty="0"/>
          </a:p>
        </p:txBody>
      </p:sp>
    </p:spTree>
    <p:extLst>
      <p:ext uri="{BB962C8B-B14F-4D97-AF65-F5344CB8AC3E}">
        <p14:creationId xmlns:p14="http://schemas.microsoft.com/office/powerpoint/2010/main" val="915111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3000" r="-3000"/>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64BD0A42-B011-4DBF-B5CD-6718A97E3C70}"/>
              </a:ext>
            </a:extLst>
          </p:cNvPr>
          <p:cNvSpPr>
            <a:spLocks noGrp="1"/>
          </p:cNvSpPr>
          <p:nvPr>
            <p:ph type="title"/>
          </p:nvPr>
        </p:nvSpPr>
        <p:spPr/>
        <p:txBody>
          <a:bodyPr/>
          <a:lstStyle/>
          <a:p>
            <a:r>
              <a:rPr lang="en-US" dirty="0"/>
              <a:t>Slide 3</a:t>
            </a:r>
          </a:p>
        </p:txBody>
      </p:sp>
      <p:sp>
        <p:nvSpPr>
          <p:cNvPr id="3" name="TextBox 2">
            <a:extLst>
              <a:ext uri="{FF2B5EF4-FFF2-40B4-BE49-F238E27FC236}">
                <a16:creationId xmlns:a16="http://schemas.microsoft.com/office/drawing/2014/main" id="{4F08F965-B293-47B3-B684-4631A57C9685}"/>
              </a:ext>
            </a:extLst>
          </p:cNvPr>
          <p:cNvSpPr txBox="1"/>
          <p:nvPr/>
        </p:nvSpPr>
        <p:spPr>
          <a:xfrm>
            <a:off x="925172" y="1839985"/>
            <a:ext cx="10232979" cy="39703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36000"/>
              </a:prstClr>
            </a:outerShdw>
          </a:effectLst>
        </p:spPr>
        <p:txBody>
          <a:bodyPr wrap="square" rtlCol="0">
            <a:spAutoFit/>
          </a:bodyPr>
          <a:lstStyle/>
          <a:p>
            <a:r>
              <a:rPr lang="en-US" sz="3600" dirty="0" smtClean="0">
                <a:latin typeface="Arial Rounded MT Bold" panose="020F0704030504030204" pitchFamily="34" charset="0"/>
                <a:cs typeface="Segoe UI" panose="020B0502040204020203" pitchFamily="34" charset="0"/>
              </a:rPr>
              <a:t>An Introduction with the Industry: HR</a:t>
            </a:r>
            <a:r>
              <a:rPr lang="en-US" sz="3600" dirty="0" smtClean="0">
                <a:latin typeface="Arial Rounded MT Bold" panose="020F0704030504030204" pitchFamily="34" charset="0"/>
              </a:rPr>
              <a:t> </a:t>
            </a:r>
            <a:r>
              <a:rPr lang="en-US" sz="3600" dirty="0">
                <a:latin typeface="Arial Rounded MT Bold" panose="020F0704030504030204" pitchFamily="34" charset="0"/>
              </a:rPr>
              <a:t>analytics enables HR professionals to make data-driven decisions to attract, manage, and retain employees, which improves ROI. It helps leaders make decisions to create better work environments and maximize employee </a:t>
            </a:r>
            <a:r>
              <a:rPr lang="en-US" sz="3600" dirty="0" smtClean="0">
                <a:latin typeface="Arial Rounded MT Bold" panose="020F0704030504030204" pitchFamily="34" charset="0"/>
              </a:rPr>
              <a:t>productivity</a:t>
            </a:r>
            <a:endParaRPr lang="en-US" sz="3600" dirty="0">
              <a:latin typeface="Arial Rounded MT Bold" panose="020F0704030504030204" pitchFamily="34" charset="0"/>
              <a:cs typeface="Segoe UI" panose="020B0502040204020203" pitchFamily="34" charset="0"/>
            </a:endParaRPr>
          </a:p>
        </p:txBody>
      </p:sp>
      <p:sp>
        <p:nvSpPr>
          <p:cNvPr id="9" name="Title 1">
            <a:extLst>
              <a:ext uri="{FF2B5EF4-FFF2-40B4-BE49-F238E27FC236}">
                <a16:creationId xmlns:a16="http://schemas.microsoft.com/office/drawing/2014/main" id="{EA0D9B4E-C292-45AA-8116-562703040382}"/>
              </a:ext>
            </a:extLst>
          </p:cNvPr>
          <p:cNvSpPr txBox="1">
            <a:spLocks/>
          </p:cNvSpPr>
          <p:nvPr/>
        </p:nvSpPr>
        <p:spPr>
          <a:xfrm>
            <a:off x="440772" y="370020"/>
            <a:ext cx="5406902" cy="1469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smtClean="0">
                <a:latin typeface="Arial Rounded MT Bold" panose="020F0704030504030204" pitchFamily="34" charset="0"/>
                <a:cs typeface="Segoe UI" panose="020B0502040204020203" pitchFamily="34" charset="0"/>
              </a:rPr>
              <a:t>Introduction</a:t>
            </a:r>
            <a:endParaRPr lang="en-US" sz="6000" dirty="0">
              <a:latin typeface="Arial Rounded MT Bold" panose="020F0704030504030204" pitchFamily="34" charset="0"/>
              <a:cs typeface="Segoe UI" panose="020B0502040204020203" pitchFamily="34" charset="0"/>
            </a:endParaRPr>
          </a:p>
        </p:txBody>
      </p:sp>
    </p:spTree>
    <p:extLst>
      <p:ext uri="{BB962C8B-B14F-4D97-AF65-F5344CB8AC3E}">
        <p14:creationId xmlns:p14="http://schemas.microsoft.com/office/powerpoint/2010/main" val="2127580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7185" y="0"/>
            <a:ext cx="10515600" cy="1325563"/>
          </a:xfrm>
        </p:spPr>
        <p:txBody>
          <a:bodyPr/>
          <a:lstStyle/>
          <a:p>
            <a:r>
              <a:rPr lang="en-US" b="1" dirty="0" smtClean="0"/>
              <a:t>There are Some Library Which we used on This project</a:t>
            </a:r>
            <a:endParaRPr lang="en-IN" b="1" dirty="0"/>
          </a:p>
        </p:txBody>
      </p:sp>
      <p:sp>
        <p:nvSpPr>
          <p:cNvPr id="3" name="Content Placeholder 2"/>
          <p:cNvSpPr>
            <a:spLocks noGrp="1"/>
          </p:cNvSpPr>
          <p:nvPr>
            <p:ph idx="1"/>
          </p:nvPr>
        </p:nvSpPr>
        <p:spPr>
          <a:xfrm>
            <a:off x="824132" y="1642745"/>
            <a:ext cx="10515600" cy="4351338"/>
          </a:xfrm>
        </p:spPr>
        <p:txBody>
          <a:bodyPr/>
          <a:lstStyle/>
          <a:p>
            <a:r>
              <a:rPr lang="en-US" dirty="0" smtClean="0"/>
              <a:t>Pandas</a:t>
            </a:r>
          </a:p>
          <a:p>
            <a:r>
              <a:rPr lang="en-US" dirty="0" smtClean="0"/>
              <a:t>Numpy</a:t>
            </a:r>
          </a:p>
          <a:p>
            <a:r>
              <a:rPr lang="en-US" dirty="0" smtClean="0"/>
              <a:t>Matplotlib</a:t>
            </a:r>
          </a:p>
          <a:p>
            <a:r>
              <a:rPr lang="en-US" dirty="0" smtClean="0"/>
              <a:t>Warning</a:t>
            </a:r>
          </a:p>
          <a:p>
            <a:r>
              <a:rPr lang="en-US" dirty="0" smtClean="0"/>
              <a:t>Sklearn</a:t>
            </a:r>
            <a:endParaRPr lang="en-IN" dirty="0"/>
          </a:p>
        </p:txBody>
      </p:sp>
    </p:spTree>
    <p:extLst>
      <p:ext uri="{BB962C8B-B14F-4D97-AF65-F5344CB8AC3E}">
        <p14:creationId xmlns:p14="http://schemas.microsoft.com/office/powerpoint/2010/main" val="1046423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2440" y="0"/>
            <a:ext cx="10515600" cy="1325563"/>
          </a:xfrm>
        </p:spPr>
        <p:txBody>
          <a:bodyPr/>
          <a:lstStyle/>
          <a:p>
            <a:r>
              <a:rPr lang="en-US" b="1" dirty="0" smtClean="0">
                <a:latin typeface="Arial" panose="020B0604020202020204" pitchFamily="34" charset="0"/>
                <a:cs typeface="Arial" panose="020B0604020202020204" pitchFamily="34" charset="0"/>
              </a:rPr>
              <a:t>About Our Dataset</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39726" y="1325563"/>
            <a:ext cx="10515600" cy="4351338"/>
          </a:xfrm>
        </p:spPr>
        <p:txBody>
          <a:bodyPr>
            <a:normAutofit/>
          </a:bodyPr>
          <a:lstStyle/>
          <a:p>
            <a:r>
              <a:rPr lang="en-US" sz="3200" dirty="0" smtClean="0"/>
              <a:t>The Given Dataset name is hrdataset.csv</a:t>
            </a:r>
          </a:p>
          <a:p>
            <a:r>
              <a:rPr lang="en-US" sz="3200" dirty="0" smtClean="0"/>
              <a:t>It’s a csv data format that mean it’s a semi-structured data</a:t>
            </a:r>
          </a:p>
          <a:p>
            <a:r>
              <a:rPr lang="en-US" sz="3200" dirty="0" smtClean="0"/>
              <a:t>This Dataset contain 15000 Employee details</a:t>
            </a:r>
          </a:p>
          <a:p>
            <a:r>
              <a:rPr lang="en-US" sz="3200" dirty="0" smtClean="0"/>
              <a:t>With this Dataset we have to predict All employee performance  </a:t>
            </a:r>
            <a:endParaRPr lang="en-IN" sz="3200" dirty="0"/>
          </a:p>
        </p:txBody>
      </p:sp>
    </p:spTree>
    <p:extLst>
      <p:ext uri="{BB962C8B-B14F-4D97-AF65-F5344CB8AC3E}">
        <p14:creationId xmlns:p14="http://schemas.microsoft.com/office/powerpoint/2010/main" val="2710734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508" y="0"/>
            <a:ext cx="10515600" cy="1325563"/>
          </a:xfrm>
        </p:spPr>
        <p:txBody>
          <a:bodyPr/>
          <a:lstStyle/>
          <a:p>
            <a:r>
              <a:rPr lang="en-US" b="1" dirty="0" smtClean="0">
                <a:latin typeface="Arial" panose="020B0604020202020204" pitchFamily="34" charset="0"/>
                <a:cs typeface="Arial" panose="020B0604020202020204" pitchFamily="34" charset="0"/>
              </a:rPr>
              <a:t>Project Implementation</a:t>
            </a:r>
            <a:endParaRPr lang="en-IN" b="1" dirty="0">
              <a:latin typeface="Arial" panose="020B0604020202020204" pitchFamily="34" charset="0"/>
              <a:cs typeface="Arial" panose="020B0604020202020204" pitchFamily="34" charset="0"/>
            </a:endParaRPr>
          </a:p>
        </p:txBody>
      </p:sp>
      <p:sp>
        <p:nvSpPr>
          <p:cNvPr id="4" name="Title 1"/>
          <p:cNvSpPr txBox="1">
            <a:spLocks/>
          </p:cNvSpPr>
          <p:nvPr/>
        </p:nvSpPr>
        <p:spPr>
          <a:xfrm>
            <a:off x="1471247" y="1117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Arial" panose="020B0604020202020204" pitchFamily="34" charset="0"/>
                <a:cs typeface="Arial" panose="020B0604020202020204" pitchFamily="34" charset="0"/>
              </a:rPr>
              <a:t>Firstly We have to Import some Libraries From python Library</a:t>
            </a:r>
            <a:endParaRPr lang="en-IN" sz="4000"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912" y="2443371"/>
            <a:ext cx="10972800" cy="4224716"/>
          </a:xfrm>
        </p:spPr>
      </p:pic>
    </p:spTree>
    <p:extLst>
      <p:ext uri="{BB962C8B-B14F-4D97-AF65-F5344CB8AC3E}">
        <p14:creationId xmlns:p14="http://schemas.microsoft.com/office/powerpoint/2010/main" val="3406526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102" y="111907"/>
            <a:ext cx="10515600" cy="1325563"/>
          </a:xfrm>
        </p:spPr>
        <p:txBody>
          <a:bodyPr/>
          <a:lstStyle/>
          <a:p>
            <a:r>
              <a:rPr lang="en-US" b="1" dirty="0" smtClean="0"/>
              <a:t>Load The Dataset In Jupyter Notebook </a:t>
            </a:r>
            <a:endParaRPr lang="en-IN" b="1" dirty="0"/>
          </a:p>
        </p:txBody>
      </p:sp>
      <p:sp>
        <p:nvSpPr>
          <p:cNvPr id="3" name="Content Placeholder 2"/>
          <p:cNvSpPr>
            <a:spLocks noGrp="1"/>
          </p:cNvSpPr>
          <p:nvPr>
            <p:ph idx="1"/>
          </p:nvPr>
        </p:nvSpPr>
        <p:spPr>
          <a:xfrm>
            <a:off x="894470" y="1276985"/>
            <a:ext cx="10515600" cy="889440"/>
          </a:xfrm>
        </p:spPr>
        <p:txBody>
          <a:bodyPr/>
          <a:lstStyle/>
          <a:p>
            <a:r>
              <a:rPr lang="en-US" dirty="0" smtClean="0"/>
              <a:t>After import All necessary libraries we load our Dataset file which name is hdataset.csv  and use head function to read some rows. </a:t>
            </a:r>
            <a:endParaRPr lang="en-IN" dirty="0"/>
          </a:p>
        </p:txBody>
      </p:sp>
      <p:sp>
        <p:nvSpPr>
          <p:cNvPr id="4" name="Content Placeholder 2"/>
          <p:cNvSpPr txBox="1">
            <a:spLocks/>
          </p:cNvSpPr>
          <p:nvPr/>
        </p:nvSpPr>
        <p:spPr>
          <a:xfrm>
            <a:off x="793651" y="2166424"/>
            <a:ext cx="10515600" cy="3953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94469" y="2166423"/>
            <a:ext cx="10907149" cy="4403189"/>
          </a:xfrm>
          <a:prstGeom prst="rect">
            <a:avLst/>
          </a:prstGeom>
        </p:spPr>
      </p:pic>
    </p:spTree>
    <p:extLst>
      <p:ext uri="{BB962C8B-B14F-4D97-AF65-F5344CB8AC3E}">
        <p14:creationId xmlns:p14="http://schemas.microsoft.com/office/powerpoint/2010/main" val="14381032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982" y="0"/>
            <a:ext cx="10515600" cy="1325563"/>
          </a:xfrm>
        </p:spPr>
        <p:txBody>
          <a:bodyPr/>
          <a:lstStyle/>
          <a:p>
            <a:r>
              <a:rPr lang="en-US" b="1" dirty="0" smtClean="0"/>
              <a:t>Using Info Function </a:t>
            </a:r>
            <a:endParaRPr lang="en-IN" b="1" dirty="0"/>
          </a:p>
        </p:txBody>
      </p:sp>
      <p:sp>
        <p:nvSpPr>
          <p:cNvPr id="3" name="Content Placeholder 2"/>
          <p:cNvSpPr>
            <a:spLocks noGrp="1"/>
          </p:cNvSpPr>
          <p:nvPr>
            <p:ph idx="1"/>
          </p:nvPr>
        </p:nvSpPr>
        <p:spPr>
          <a:xfrm>
            <a:off x="855536" y="1065970"/>
            <a:ext cx="10515600" cy="4351338"/>
          </a:xfrm>
        </p:spPr>
        <p:txBody>
          <a:bodyPr/>
          <a:lstStyle/>
          <a:p>
            <a:r>
              <a:rPr lang="en-US" sz="3200" dirty="0" smtClean="0"/>
              <a:t>After Load the dataset in </a:t>
            </a:r>
            <a:r>
              <a:rPr lang="en-US" sz="3200" dirty="0" err="1" smtClean="0"/>
              <a:t>hdata</a:t>
            </a:r>
            <a:r>
              <a:rPr lang="en-US" sz="3200" dirty="0" smtClean="0"/>
              <a:t> we use info function to know all information about this dataset</a:t>
            </a:r>
          </a:p>
          <a:p>
            <a:pPr marL="0" indent="0">
              <a:buNone/>
            </a:pPr>
            <a:r>
              <a:rPr lang="en-US" dirty="0" smtClean="0"/>
              <a:t> </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36" y="2091053"/>
            <a:ext cx="10595565" cy="3887716"/>
          </a:xfrm>
          <a:prstGeom prst="rect">
            <a:avLst/>
          </a:prstGeom>
        </p:spPr>
      </p:pic>
    </p:spTree>
    <p:extLst>
      <p:ext uri="{BB962C8B-B14F-4D97-AF65-F5344CB8AC3E}">
        <p14:creationId xmlns:p14="http://schemas.microsoft.com/office/powerpoint/2010/main" val="24000467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5831" y="0"/>
            <a:ext cx="10515600" cy="1325563"/>
          </a:xfrm>
        </p:spPr>
        <p:txBody>
          <a:bodyPr/>
          <a:lstStyle/>
          <a:p>
            <a:r>
              <a:rPr lang="en-US" b="1" dirty="0" smtClean="0"/>
              <a:t>Used Describe Function</a:t>
            </a:r>
            <a:endParaRPr lang="en-IN" b="1" dirty="0"/>
          </a:p>
        </p:txBody>
      </p:sp>
      <p:sp>
        <p:nvSpPr>
          <p:cNvPr id="3" name="Content Placeholder 2"/>
          <p:cNvSpPr>
            <a:spLocks noGrp="1"/>
          </p:cNvSpPr>
          <p:nvPr>
            <p:ph idx="1"/>
          </p:nvPr>
        </p:nvSpPr>
        <p:spPr/>
        <p:txBody>
          <a:bodyPr/>
          <a:lstStyle/>
          <a:p>
            <a:r>
              <a:rPr lang="en-US" dirty="0"/>
              <a:t>After Load the Dataset we use describe() method will give us some basic summary statistics about various fields of the dataset. </a:t>
            </a:r>
            <a:endParaRPr lang="en-IN" dirty="0"/>
          </a:p>
          <a:p>
            <a:pPr marL="0" indent="0">
              <a:buNone/>
            </a:pPr>
            <a:endParaRPr lang="en-IN"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2798299"/>
            <a:ext cx="10303412" cy="3378664"/>
          </a:xfrm>
          <a:prstGeom prst="rect">
            <a:avLst/>
          </a:prstGeom>
        </p:spPr>
      </p:pic>
    </p:spTree>
    <p:extLst>
      <p:ext uri="{BB962C8B-B14F-4D97-AF65-F5344CB8AC3E}">
        <p14:creationId xmlns:p14="http://schemas.microsoft.com/office/powerpoint/2010/main" val="2215902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Dtype</a:t>
            </a:r>
            <a:r>
              <a:rPr lang="en-US" dirty="0" smtClean="0"/>
              <a:t>()</a:t>
            </a:r>
            <a:endParaRPr lang="en-IN" dirty="0"/>
          </a:p>
        </p:txBody>
      </p:sp>
      <p:sp>
        <p:nvSpPr>
          <p:cNvPr id="3" name="Content Placeholder 2"/>
          <p:cNvSpPr>
            <a:spLocks noGrp="1"/>
          </p:cNvSpPr>
          <p:nvPr>
            <p:ph idx="1"/>
          </p:nvPr>
        </p:nvSpPr>
        <p:spPr/>
        <p:txBody>
          <a:bodyPr/>
          <a:lstStyle/>
          <a:p>
            <a:r>
              <a:rPr lang="en-US" dirty="0"/>
              <a:t>we use </a:t>
            </a:r>
            <a:r>
              <a:rPr lang="en-US" dirty="0" err="1" smtClean="0"/>
              <a:t>dtypes</a:t>
            </a:r>
            <a:r>
              <a:rPr lang="en-US" dirty="0" smtClean="0"/>
              <a:t> </a:t>
            </a:r>
            <a:r>
              <a:rPr lang="en-US" dirty="0"/>
              <a:t>() method to check all columns data type </a:t>
            </a:r>
            <a:r>
              <a:rPr lang="en-US" dirty="0" smtClean="0"/>
              <a:t>which </a:t>
            </a:r>
            <a:r>
              <a:rPr lang="en-US" dirty="0"/>
              <a:t>data is stored each and every </a:t>
            </a:r>
            <a:r>
              <a:rPr lang="en-US" dirty="0" smtClean="0"/>
              <a:t>columns.</a:t>
            </a:r>
            <a:br>
              <a:rPr lang="en-US" dirty="0" smtClean="0"/>
            </a:br>
            <a:endParaRPr lang="en-IN" dirty="0"/>
          </a:p>
        </p:txBody>
      </p:sp>
      <p:pic>
        <p:nvPicPr>
          <p:cNvPr id="4" name="Picture 3"/>
          <p:cNvPicPr/>
          <p:nvPr/>
        </p:nvPicPr>
        <p:blipFill>
          <a:blip r:embed="rId3"/>
          <a:stretch>
            <a:fillRect/>
          </a:stretch>
        </p:blipFill>
        <p:spPr>
          <a:xfrm>
            <a:off x="838200" y="2680163"/>
            <a:ext cx="10515600" cy="3496800"/>
          </a:xfrm>
          <a:prstGeom prst="rect">
            <a:avLst/>
          </a:prstGeom>
        </p:spPr>
      </p:pic>
    </p:spTree>
    <p:extLst>
      <p:ext uri="{BB962C8B-B14F-4D97-AF65-F5344CB8AC3E}">
        <p14:creationId xmlns:p14="http://schemas.microsoft.com/office/powerpoint/2010/main" val="1954486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7553" y="0"/>
            <a:ext cx="10515600" cy="1325563"/>
          </a:xfrm>
        </p:spPr>
        <p:txBody>
          <a:bodyPr/>
          <a:lstStyle/>
          <a:p>
            <a:r>
              <a:rPr lang="en-US" b="1" dirty="0" smtClean="0"/>
              <a:t>Using Is Null Function</a:t>
            </a:r>
            <a:endParaRPr lang="en-IN" b="1" dirty="0"/>
          </a:p>
        </p:txBody>
      </p:sp>
      <p:sp>
        <p:nvSpPr>
          <p:cNvPr id="3" name="Content Placeholder 2"/>
          <p:cNvSpPr>
            <a:spLocks noGrp="1"/>
          </p:cNvSpPr>
          <p:nvPr>
            <p:ph idx="1"/>
          </p:nvPr>
        </p:nvSpPr>
        <p:spPr>
          <a:xfrm>
            <a:off x="730623" y="5325034"/>
            <a:ext cx="10515600" cy="1051113"/>
          </a:xfrm>
        </p:spPr>
        <p:txBody>
          <a:bodyPr>
            <a:normAutofit/>
          </a:bodyPr>
          <a:lstStyle/>
          <a:p>
            <a:r>
              <a:rPr lang="en-US" sz="3200" dirty="0" smtClean="0"/>
              <a:t>So there is no null values so dataset is clean we can start operation</a:t>
            </a:r>
            <a:endParaRPr lang="en-IN"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23" y="1719355"/>
            <a:ext cx="8783276" cy="3305636"/>
          </a:xfrm>
          <a:prstGeom prst="rect">
            <a:avLst/>
          </a:prstGeom>
        </p:spPr>
      </p:pic>
      <p:sp>
        <p:nvSpPr>
          <p:cNvPr id="5" name="Content Placeholder 2"/>
          <p:cNvSpPr txBox="1">
            <a:spLocks/>
          </p:cNvSpPr>
          <p:nvPr/>
        </p:nvSpPr>
        <p:spPr>
          <a:xfrm>
            <a:off x="730623" y="1220500"/>
            <a:ext cx="10515600" cy="49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We use is null is there are any null values in this dataset</a:t>
            </a:r>
          </a:p>
          <a:p>
            <a:endParaRPr lang="en-IN" sz="3200" dirty="0"/>
          </a:p>
        </p:txBody>
      </p:sp>
    </p:spTree>
    <p:extLst>
      <p:ext uri="{BB962C8B-B14F-4D97-AF65-F5344CB8AC3E}">
        <p14:creationId xmlns:p14="http://schemas.microsoft.com/office/powerpoint/2010/main" val="3511763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577" y="0"/>
            <a:ext cx="10515600" cy="1325563"/>
          </a:xfrm>
        </p:spPr>
        <p:txBody>
          <a:bodyPr/>
          <a:lstStyle/>
          <a:p>
            <a:r>
              <a:rPr lang="en-US" b="1" dirty="0" smtClean="0"/>
              <a:t>To check dataset shape</a:t>
            </a:r>
            <a:endParaRPr lang="en-IN" b="1" dirty="0"/>
          </a:p>
        </p:txBody>
      </p:sp>
      <p:sp>
        <p:nvSpPr>
          <p:cNvPr id="3" name="Content Placeholder 2"/>
          <p:cNvSpPr>
            <a:spLocks noGrp="1"/>
          </p:cNvSpPr>
          <p:nvPr>
            <p:ph idx="1"/>
          </p:nvPr>
        </p:nvSpPr>
        <p:spPr>
          <a:xfrm>
            <a:off x="703729" y="1325563"/>
            <a:ext cx="10515600" cy="583919"/>
          </a:xfrm>
        </p:spPr>
        <p:txBody>
          <a:bodyPr>
            <a:normAutofit/>
          </a:bodyPr>
          <a:lstStyle/>
          <a:p>
            <a:r>
              <a:rPr lang="en-US" sz="3200" dirty="0" smtClean="0"/>
              <a:t>To check dataset shape we use shape() function </a:t>
            </a:r>
            <a:endParaRPr lang="en-IN"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51" y="2203041"/>
            <a:ext cx="8783276" cy="1505160"/>
          </a:xfrm>
          <a:prstGeom prst="rect">
            <a:avLst/>
          </a:prstGeom>
        </p:spPr>
      </p:pic>
      <p:sp>
        <p:nvSpPr>
          <p:cNvPr id="5" name="Content Placeholder 2"/>
          <p:cNvSpPr txBox="1">
            <a:spLocks/>
          </p:cNvSpPr>
          <p:nvPr/>
        </p:nvSpPr>
        <p:spPr>
          <a:xfrm>
            <a:off x="856129" y="3997650"/>
            <a:ext cx="10515600" cy="1345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You can see There is 15000 rows and 10 columns in this dataset</a:t>
            </a:r>
            <a:endParaRPr lang="en-IN" sz="3200" dirty="0"/>
          </a:p>
        </p:txBody>
      </p:sp>
    </p:spTree>
    <p:extLst>
      <p:ext uri="{BB962C8B-B14F-4D97-AF65-F5344CB8AC3E}">
        <p14:creationId xmlns:p14="http://schemas.microsoft.com/office/powerpoint/2010/main" val="2334366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1588" y="0"/>
            <a:ext cx="10515600" cy="1325563"/>
          </a:xfrm>
        </p:spPr>
        <p:txBody>
          <a:bodyPr>
            <a:normAutofit/>
          </a:bodyPr>
          <a:lstStyle/>
          <a:p>
            <a:r>
              <a:rPr lang="en-US" sz="4800" b="1" dirty="0" smtClean="0">
                <a:latin typeface="Arial" panose="020B0604020202020204" pitchFamily="34" charset="0"/>
                <a:cs typeface="Arial" panose="020B0604020202020204" pitchFamily="34" charset="0"/>
              </a:rPr>
              <a:t>Data manipulation</a:t>
            </a:r>
            <a:endParaRPr lang="en-IN"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75522" y="1325563"/>
            <a:ext cx="10515600" cy="4351338"/>
          </a:xfrm>
        </p:spPr>
        <p:txBody>
          <a:bodyPr>
            <a:normAutofit/>
          </a:bodyPr>
          <a:lstStyle/>
          <a:p>
            <a:r>
              <a:rPr lang="en-US" sz="4000" b="1" dirty="0"/>
              <a:t>Data manipulation</a:t>
            </a:r>
            <a:r>
              <a:rPr lang="en-US" sz="4000" dirty="0"/>
              <a:t> is the process of changing </a:t>
            </a:r>
            <a:r>
              <a:rPr lang="en-US" sz="4000" b="1" dirty="0"/>
              <a:t>data</a:t>
            </a:r>
            <a:r>
              <a:rPr lang="en-US" sz="4000" dirty="0"/>
              <a:t> to make it easier to read or be more organized</a:t>
            </a:r>
            <a:endParaRPr lang="en-IN" sz="4000" dirty="0"/>
          </a:p>
        </p:txBody>
      </p:sp>
    </p:spTree>
    <p:extLst>
      <p:ext uri="{BB962C8B-B14F-4D97-AF65-F5344CB8AC3E}">
        <p14:creationId xmlns:p14="http://schemas.microsoft.com/office/powerpoint/2010/main" val="395307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378987" y="816337"/>
            <a:ext cx="4699640" cy="1469965"/>
          </a:xfrm>
        </p:spPr>
        <p:txBody>
          <a:bodyPr anchor="ctr">
            <a:normAutofit/>
          </a:bodyPr>
          <a:lstStyle/>
          <a:p>
            <a:r>
              <a:rPr lang="en-US" sz="3600" dirty="0" smtClean="0">
                <a:latin typeface="Franklin Gothic Book" panose="020B0503020102020204" pitchFamily="34" charset="0"/>
                <a:cs typeface="Segoe UI" panose="020B0502040204020203" pitchFamily="34" charset="0"/>
              </a:rPr>
              <a:t>Employee Turnover</a:t>
            </a:r>
            <a:endParaRPr lang="en-US" sz="3600"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1111388" y="2053285"/>
            <a:ext cx="10022050" cy="3358973"/>
          </a:xfrm>
        </p:spPr>
        <p:txBody>
          <a:bodyPr vert="horz" lIns="91440" tIns="45720" rIns="91440" bIns="45720" rtlCol="0" anchor="t">
            <a:normAutofit/>
          </a:bodyPr>
          <a:lstStyle/>
          <a:p>
            <a:pPr marL="0" indent="0">
              <a:buNone/>
            </a:pPr>
            <a:r>
              <a:rPr lang="en-US" sz="3600" dirty="0"/>
              <a:t>Employee turnover refers to the number or percentage of workers who leave an organization and are replaced by new employees. Measuring employee turnover can be helpful to employers that want to examine reasons for turnover or estimate the cost-to-hire for budget purposes. </a:t>
            </a:r>
            <a:endParaRPr lang="en-US" sz="3600" dirty="0">
              <a:latin typeface="Segoe UI" panose="020B0502040204020203" pitchFamily="34" charset="0"/>
              <a:cs typeface="Segoe UI" panose="020B0502040204020203" pitchFamily="34" charset="0"/>
            </a:endParaRPr>
          </a:p>
        </p:txBody>
      </p:sp>
      <p:pic>
        <p:nvPicPr>
          <p:cNvPr id="9" name="Graphic 8">
            <a:extLst>
              <a:ext uri="{FF2B5EF4-FFF2-40B4-BE49-F238E27FC236}">
                <a16:creationId xmlns:a16="http://schemas.microsoft.com/office/drawing/2014/main" id="{35127EDA-5861-47AB-8729-620CFC7DAC0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81659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298" y="159851"/>
            <a:ext cx="10515600" cy="1325563"/>
          </a:xfrm>
        </p:spPr>
        <p:txBody>
          <a:bodyPr>
            <a:normAutofit/>
          </a:bodyPr>
          <a:lstStyle/>
          <a:p>
            <a:r>
              <a:rPr lang="en-IN" sz="4800" b="1" dirty="0">
                <a:solidFill>
                  <a:schemeClr val="accent6">
                    <a:lumMod val="50000"/>
                  </a:schemeClr>
                </a:solidFill>
                <a:latin typeface="Arial" panose="020B0604020202020204" pitchFamily="34" charset="0"/>
                <a:cs typeface="Arial" panose="020B0604020202020204" pitchFamily="34" charset="0"/>
              </a:rPr>
              <a:t>Exploring the Dataset</a:t>
            </a:r>
            <a:endParaRPr lang="en-IN"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94184" y="1496591"/>
            <a:ext cx="9462796" cy="4351338"/>
          </a:xfrm>
        </p:spPr>
        <p:txBody>
          <a:bodyPr>
            <a:normAutofit/>
          </a:bodyPr>
          <a:lstStyle/>
          <a:p>
            <a:r>
              <a:rPr lang="en-US" sz="3600" dirty="0" smtClean="0"/>
              <a:t>We don’t know how much information in this dataset so that’s why we checking unique values for every columns to get Idea which columns we need to Explore </a:t>
            </a:r>
            <a:endParaRPr lang="en-IN" sz="3600" dirty="0"/>
          </a:p>
        </p:txBody>
      </p:sp>
    </p:spTree>
    <p:extLst>
      <p:ext uri="{BB962C8B-B14F-4D97-AF65-F5344CB8AC3E}">
        <p14:creationId xmlns:p14="http://schemas.microsoft.com/office/powerpoint/2010/main" val="1031246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756571" cy="1325563"/>
          </a:xfrm>
        </p:spPr>
        <p:txBody>
          <a:bodyPr>
            <a:normAutofit/>
          </a:bodyPr>
          <a:lstStyle/>
          <a:p>
            <a:r>
              <a:rPr lang="en-US" sz="4000" b="1" dirty="0" smtClean="0">
                <a:latin typeface="Arial" panose="020B0604020202020204" pitchFamily="34" charset="0"/>
                <a:cs typeface="Arial" panose="020B0604020202020204" pitchFamily="34" charset="0"/>
              </a:rPr>
              <a:t>Exploring Unique Values for Every Columns</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69775" y="1187540"/>
            <a:ext cx="10515600" cy="1055328"/>
          </a:xfrm>
        </p:spPr>
        <p:txBody>
          <a:bodyPr>
            <a:normAutofit/>
          </a:bodyPr>
          <a:lstStyle/>
          <a:p>
            <a:r>
              <a:rPr lang="en-US" sz="3200" dirty="0"/>
              <a:t>To see If there are some values we can add in </a:t>
            </a:r>
            <a:r>
              <a:rPr lang="en-US" sz="3200" dirty="0" smtClean="0"/>
              <a:t>Dataset Columns. We </a:t>
            </a:r>
            <a:r>
              <a:rPr lang="en-US" sz="3200" dirty="0"/>
              <a:t>just check every unique </a:t>
            </a:r>
            <a:r>
              <a:rPr lang="en-US" sz="3200" dirty="0" smtClean="0"/>
              <a:t>Values</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75" y="2156604"/>
            <a:ext cx="9421540" cy="4153480"/>
          </a:xfrm>
          <a:prstGeom prst="rect">
            <a:avLst/>
          </a:prstGeom>
        </p:spPr>
      </p:pic>
    </p:spTree>
    <p:extLst>
      <p:ext uri="{BB962C8B-B14F-4D97-AF65-F5344CB8AC3E}">
        <p14:creationId xmlns:p14="http://schemas.microsoft.com/office/powerpoint/2010/main" val="3704026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6" y="0"/>
            <a:ext cx="11923144" cy="1325563"/>
          </a:xfrm>
        </p:spPr>
        <p:txBody>
          <a:bodyPr/>
          <a:lstStyle/>
          <a:p>
            <a:r>
              <a:rPr lang="en-US" b="1" dirty="0">
                <a:latin typeface="Arial" panose="020B0604020202020204" pitchFamily="34" charset="0"/>
                <a:cs typeface="Arial" panose="020B0604020202020204" pitchFamily="34" charset="0"/>
              </a:rPr>
              <a:t>Exploring Unique Values for Every Columns</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861" y="1118529"/>
            <a:ext cx="10990051" cy="5385788"/>
          </a:xfrm>
        </p:spPr>
      </p:pic>
    </p:spTree>
    <p:extLst>
      <p:ext uri="{BB962C8B-B14F-4D97-AF65-F5344CB8AC3E}">
        <p14:creationId xmlns:p14="http://schemas.microsoft.com/office/powerpoint/2010/main" val="2224705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098" y="0"/>
            <a:ext cx="11974902" cy="1325563"/>
          </a:xfrm>
        </p:spPr>
        <p:txBody>
          <a:bodyPr/>
          <a:lstStyle/>
          <a:p>
            <a:r>
              <a:rPr lang="en-US" b="1" dirty="0">
                <a:latin typeface="Arial" panose="020B0604020202020204" pitchFamily="34" charset="0"/>
                <a:cs typeface="Arial" panose="020B0604020202020204" pitchFamily="34" charset="0"/>
              </a:rPr>
              <a:t>Exploring Unique Values for Every Columns</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839" y="1325563"/>
            <a:ext cx="11421372" cy="3401712"/>
          </a:xfrm>
        </p:spPr>
      </p:pic>
      <p:sp>
        <p:nvSpPr>
          <p:cNvPr id="5" name="Title 1"/>
          <p:cNvSpPr txBox="1">
            <a:spLocks/>
          </p:cNvSpPr>
          <p:nvPr/>
        </p:nvSpPr>
        <p:spPr>
          <a:xfrm>
            <a:off x="258074" y="4727275"/>
            <a:ext cx="119749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You can see there are only two columns that we can do operations and get some ideas</a:t>
            </a:r>
            <a:endParaRPr lang="en-IN" dirty="0"/>
          </a:p>
        </p:txBody>
      </p:sp>
    </p:spTree>
    <p:extLst>
      <p:ext uri="{BB962C8B-B14F-4D97-AF65-F5344CB8AC3E}">
        <p14:creationId xmlns:p14="http://schemas.microsoft.com/office/powerpoint/2010/main" val="2251035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638" y="0"/>
            <a:ext cx="10515600" cy="1325563"/>
          </a:xfrm>
        </p:spPr>
        <p:txBody>
          <a:bodyPr/>
          <a:lstStyle/>
          <a:p>
            <a:r>
              <a:rPr lang="en-US" b="1" dirty="0" smtClean="0"/>
              <a:t>Check Department Mean Values </a:t>
            </a:r>
            <a:endParaRPr lang="en-IN" b="1" dirty="0"/>
          </a:p>
        </p:txBody>
      </p:sp>
      <p:sp>
        <p:nvSpPr>
          <p:cNvPr id="3" name="Content Placeholder 2"/>
          <p:cNvSpPr>
            <a:spLocks noGrp="1"/>
          </p:cNvSpPr>
          <p:nvPr>
            <p:ph idx="1"/>
          </p:nvPr>
        </p:nvSpPr>
        <p:spPr>
          <a:xfrm>
            <a:off x="751936" y="1135511"/>
            <a:ext cx="10515600" cy="1383401"/>
          </a:xfrm>
        </p:spPr>
        <p:txBody>
          <a:bodyPr>
            <a:normAutofit/>
          </a:bodyPr>
          <a:lstStyle/>
          <a:p>
            <a:r>
              <a:rPr lang="en-US" sz="3600" dirty="0" smtClean="0"/>
              <a:t>To check Department mean values we use mean() function</a:t>
            </a:r>
            <a:endParaRPr lang="en-IN"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89" y="2518912"/>
            <a:ext cx="9297698" cy="3210373"/>
          </a:xfrm>
          <a:prstGeom prst="rect">
            <a:avLst/>
          </a:prstGeom>
        </p:spPr>
      </p:pic>
    </p:spTree>
    <p:extLst>
      <p:ext uri="{BB962C8B-B14F-4D97-AF65-F5344CB8AC3E}">
        <p14:creationId xmlns:p14="http://schemas.microsoft.com/office/powerpoint/2010/main" val="83134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6660" y="192597"/>
            <a:ext cx="10515600" cy="1325563"/>
          </a:xfrm>
        </p:spPr>
        <p:txBody>
          <a:bodyPr/>
          <a:lstStyle/>
          <a:p>
            <a:r>
              <a:rPr lang="en-US" b="1" dirty="0" smtClean="0"/>
              <a:t>Checking Salary Mean Values</a:t>
            </a:r>
            <a:endParaRPr lang="en-IN" b="1" dirty="0"/>
          </a:p>
        </p:txBody>
      </p:sp>
      <p:sp>
        <p:nvSpPr>
          <p:cNvPr id="3" name="Content Placeholder 2"/>
          <p:cNvSpPr>
            <a:spLocks noGrp="1"/>
          </p:cNvSpPr>
          <p:nvPr>
            <p:ph idx="1"/>
          </p:nvPr>
        </p:nvSpPr>
        <p:spPr>
          <a:xfrm>
            <a:off x="734683" y="1518160"/>
            <a:ext cx="10515600" cy="1000753"/>
          </a:xfrm>
        </p:spPr>
        <p:txBody>
          <a:bodyPr>
            <a:normAutofit/>
          </a:bodyPr>
          <a:lstStyle/>
          <a:p>
            <a:r>
              <a:rPr lang="en-US" sz="3200" dirty="0" smtClean="0"/>
              <a:t>There are three Types of salary Which is low,high,mediam so the mean values is</a:t>
            </a:r>
            <a:endParaRPr lang="en-IN"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262" y="2518913"/>
            <a:ext cx="9821021" cy="3209027"/>
          </a:xfrm>
          <a:prstGeom prst="rect">
            <a:avLst/>
          </a:prstGeom>
        </p:spPr>
      </p:pic>
    </p:spTree>
    <p:extLst>
      <p:ext uri="{BB962C8B-B14F-4D97-AF65-F5344CB8AC3E}">
        <p14:creationId xmlns:p14="http://schemas.microsoft.com/office/powerpoint/2010/main" val="4036817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9409" y="0"/>
            <a:ext cx="10515600" cy="1325563"/>
          </a:xfrm>
        </p:spPr>
        <p:txBody>
          <a:bodyPr/>
          <a:lstStyle/>
          <a:p>
            <a:r>
              <a:rPr lang="en-US" b="1" dirty="0" smtClean="0">
                <a:latin typeface="Arial" panose="020B0604020202020204" pitchFamily="34" charset="0"/>
                <a:cs typeface="Arial" panose="020B0604020202020204" pitchFamily="34" charset="0"/>
              </a:rPr>
              <a:t>Data Visualization</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76222" y="1912159"/>
            <a:ext cx="10515600" cy="4351338"/>
          </a:xfrm>
        </p:spPr>
        <p:txBody>
          <a:bodyPr>
            <a:normAutofit/>
          </a:bodyPr>
          <a:lstStyle/>
          <a:p>
            <a:r>
              <a:rPr lang="en-US" sz="3200" b="1" dirty="0"/>
              <a:t>Data visualization</a:t>
            </a:r>
            <a:r>
              <a:rPr lang="en-US" sz="3200" dirty="0"/>
              <a:t> is the graphical representation of information and </a:t>
            </a:r>
            <a:r>
              <a:rPr lang="en-US" sz="3200" b="1" dirty="0"/>
              <a:t>data</a:t>
            </a:r>
            <a:r>
              <a:rPr lang="en-US" sz="3200" dirty="0"/>
              <a:t>. By using visual elements like charts, graphs, and maps, </a:t>
            </a:r>
            <a:r>
              <a:rPr lang="en-US" sz="3200" b="1" dirty="0"/>
              <a:t>data visualization</a:t>
            </a:r>
            <a:r>
              <a:rPr lang="en-US" sz="3200" dirty="0"/>
              <a:t> tools provide an accessible way to see and understand trends, outliers, and patterns in </a:t>
            </a:r>
            <a:r>
              <a:rPr lang="en-US" sz="3200" b="1" dirty="0"/>
              <a:t>data</a:t>
            </a:r>
            <a:endParaRPr lang="en-IN" sz="3200" dirty="0"/>
          </a:p>
        </p:txBody>
      </p:sp>
    </p:spTree>
    <p:extLst>
      <p:ext uri="{BB962C8B-B14F-4D97-AF65-F5344CB8AC3E}">
        <p14:creationId xmlns:p14="http://schemas.microsoft.com/office/powerpoint/2010/main" val="4161447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7430" y="0"/>
            <a:ext cx="10515600" cy="1325563"/>
          </a:xfrm>
        </p:spPr>
        <p:txBody>
          <a:bodyPr/>
          <a:lstStyle/>
          <a:p>
            <a:r>
              <a:rPr lang="en-US" b="1" dirty="0" smtClean="0"/>
              <a:t>Using Data Visualization On this Project</a:t>
            </a:r>
            <a:endParaRPr lang="en-IN" b="1" dirty="0"/>
          </a:p>
        </p:txBody>
      </p:sp>
      <p:sp>
        <p:nvSpPr>
          <p:cNvPr id="3" name="Content Placeholder 2"/>
          <p:cNvSpPr>
            <a:spLocks noGrp="1"/>
          </p:cNvSpPr>
          <p:nvPr>
            <p:ph idx="1"/>
          </p:nvPr>
        </p:nvSpPr>
        <p:spPr>
          <a:xfrm>
            <a:off x="717430" y="1325563"/>
            <a:ext cx="10515600" cy="1107086"/>
          </a:xfrm>
        </p:spPr>
        <p:txBody>
          <a:bodyPr>
            <a:normAutofit/>
          </a:bodyPr>
          <a:lstStyle/>
          <a:p>
            <a:r>
              <a:rPr lang="en-US" sz="3600" dirty="0" smtClean="0"/>
              <a:t>Using Bar Plot We can see Each Of Department How much sell They done</a:t>
            </a:r>
            <a:endParaRPr lang="en-IN"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640" y="2432649"/>
            <a:ext cx="10096665" cy="4124901"/>
          </a:xfrm>
          <a:prstGeom prst="rect">
            <a:avLst/>
          </a:prstGeom>
        </p:spPr>
      </p:pic>
    </p:spTree>
    <p:extLst>
      <p:ext uri="{BB962C8B-B14F-4D97-AF65-F5344CB8AC3E}">
        <p14:creationId xmlns:p14="http://schemas.microsoft.com/office/powerpoint/2010/main" val="1457788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a:t>
            </a:r>
            <a:r>
              <a:rPr lang="en-US" b="1" dirty="0"/>
              <a:t>bar plot of Proportion of </a:t>
            </a:r>
            <a:r>
              <a:rPr lang="en-US" b="1" dirty="0" smtClean="0"/>
              <a:t>Employees and Salaries</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48343"/>
            <a:ext cx="10376140" cy="4305901"/>
          </a:xfrm>
        </p:spPr>
      </p:pic>
    </p:spTree>
    <p:extLst>
      <p:ext uri="{BB962C8B-B14F-4D97-AF65-F5344CB8AC3E}">
        <p14:creationId xmlns:p14="http://schemas.microsoft.com/office/powerpoint/2010/main" val="3988083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879" y="0"/>
            <a:ext cx="10515600" cy="1808732"/>
          </a:xfrm>
        </p:spPr>
        <p:txBody>
          <a:bodyPr>
            <a:noAutofit/>
          </a:bodyPr>
          <a:lstStyle/>
          <a:p>
            <a:r>
              <a:rPr lang="en-US" b="1" dirty="0" smtClean="0"/>
              <a:t>We Use </a:t>
            </a:r>
            <a:r>
              <a:rPr lang="en-US" b="1" dirty="0" err="1"/>
              <a:t>crossTab</a:t>
            </a:r>
            <a:r>
              <a:rPr lang="en-US" b="1" dirty="0"/>
              <a:t> on Department and Left Columns to compute Frequency</a:t>
            </a:r>
            <a:br>
              <a:rPr lang="en-US" b="1" dirty="0"/>
            </a:b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09" y="1466491"/>
            <a:ext cx="9834112" cy="4623757"/>
          </a:xfrm>
        </p:spPr>
      </p:pic>
    </p:spTree>
    <p:extLst>
      <p:ext uri="{BB962C8B-B14F-4D97-AF65-F5344CB8AC3E}">
        <p14:creationId xmlns:p14="http://schemas.microsoft.com/office/powerpoint/2010/main" val="64696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2257214" y="2694018"/>
            <a:ext cx="5406902" cy="1469965"/>
          </a:xfrm>
        </p:spPr>
        <p:txBody>
          <a:bodyPr anchor="ctr">
            <a:normAutofit/>
          </a:bodyPr>
          <a:lstStyle/>
          <a:p>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2257215" y="4352917"/>
            <a:ext cx="5406902" cy="1688746"/>
          </a:xfrm>
        </p:spPr>
        <p:txBody>
          <a:bodyPr vert="horz" lIns="91440" tIns="45720" rIns="91440" bIns="45720" rtlCol="0" anchor="t">
            <a:normAutofit/>
          </a:bodyPr>
          <a:lstStyle/>
          <a:p>
            <a:endParaRPr lang="en-US" sz="2000" dirty="0">
              <a:latin typeface="Segoe UI" panose="020B0502040204020203" pitchFamily="34" charset="0"/>
              <a:cs typeface="Segoe UI" panose="020B0502040204020203" pitchFamily="34" charset="0"/>
            </a:endParaRPr>
          </a:p>
        </p:txBody>
      </p:sp>
      <p:pic>
        <p:nvPicPr>
          <p:cNvPr id="8" name="Content Placeholder 4">
            <a:extLst>
              <a:ext uri="{FF2B5EF4-FFF2-40B4-BE49-F238E27FC236}">
                <a16:creationId xmlns:a16="http://schemas.microsoft.com/office/drawing/2014/main" id="{17062073-5027-4AA3-AB16-4D2C8C505AF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8826304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155" y="0"/>
            <a:ext cx="10515600" cy="1325563"/>
          </a:xfrm>
        </p:spPr>
        <p:txBody>
          <a:bodyPr/>
          <a:lstStyle/>
          <a:p>
            <a:r>
              <a:rPr lang="en-US" b="1" dirty="0" smtClean="0"/>
              <a:t>Creation Plot For each Department</a:t>
            </a:r>
            <a:endParaRPr lang="en-IN" b="1" dirty="0"/>
          </a:p>
        </p:txBody>
      </p:sp>
      <p:pic>
        <p:nvPicPr>
          <p:cNvPr id="4" name="Content Placeholder 3"/>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424132" y="957532"/>
            <a:ext cx="11135264" cy="5900468"/>
          </a:xfrm>
        </p:spPr>
      </p:pic>
    </p:spTree>
    <p:extLst>
      <p:ext uri="{BB962C8B-B14F-4D97-AF65-F5344CB8AC3E}">
        <p14:creationId xmlns:p14="http://schemas.microsoft.com/office/powerpoint/2010/main" val="26382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419" y="0"/>
            <a:ext cx="10515600" cy="1325563"/>
          </a:xfrm>
        </p:spPr>
        <p:txBody>
          <a:bodyPr/>
          <a:lstStyle/>
          <a:p>
            <a:r>
              <a:rPr lang="en-US" b="1" dirty="0" smtClean="0"/>
              <a:t>Create  a Dummy Variables For Department and Sales columns</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2052" y="1325563"/>
            <a:ext cx="9868333" cy="3798528"/>
          </a:xfrm>
        </p:spPr>
      </p:pic>
    </p:spTree>
    <p:extLst>
      <p:ext uri="{BB962C8B-B14F-4D97-AF65-F5344CB8AC3E}">
        <p14:creationId xmlns:p14="http://schemas.microsoft.com/office/powerpoint/2010/main" val="426796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7649" y="175344"/>
            <a:ext cx="10515600" cy="2222799"/>
          </a:xfrm>
        </p:spPr>
        <p:txBody>
          <a:bodyPr>
            <a:normAutofit/>
          </a:bodyPr>
          <a:lstStyle/>
          <a:p>
            <a:r>
              <a:rPr lang="en-US" b="1" dirty="0" smtClean="0"/>
              <a:t>Therefore we Create a Dummy Variable for Department so we have to drop Department From Dataset</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436" y="2139351"/>
            <a:ext cx="10874959" cy="4071668"/>
          </a:xfrm>
        </p:spPr>
      </p:pic>
    </p:spTree>
    <p:extLst>
      <p:ext uri="{BB962C8B-B14F-4D97-AF65-F5344CB8AC3E}">
        <p14:creationId xmlns:p14="http://schemas.microsoft.com/office/powerpoint/2010/main" val="4151538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Check The Columns list After Drop The Column Department</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5468" y="1242114"/>
            <a:ext cx="5631611" cy="4957237"/>
          </a:xfrm>
        </p:spPr>
      </p:pic>
    </p:spTree>
    <p:extLst>
      <p:ext uri="{BB962C8B-B14F-4D97-AF65-F5344CB8AC3E}">
        <p14:creationId xmlns:p14="http://schemas.microsoft.com/office/powerpoint/2010/main" val="2836502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9407" y="0"/>
            <a:ext cx="10515600" cy="1325563"/>
          </a:xfrm>
        </p:spPr>
        <p:txBody>
          <a:bodyPr/>
          <a:lstStyle/>
          <a:p>
            <a:r>
              <a:rPr lang="en-US" b="1" dirty="0" smtClean="0"/>
              <a:t>Apply Statistics On this Dataset </a:t>
            </a:r>
            <a:endParaRPr lang="en-IN" b="1" dirty="0"/>
          </a:p>
        </p:txBody>
      </p:sp>
      <p:sp>
        <p:nvSpPr>
          <p:cNvPr id="3" name="Content Placeholder 2"/>
          <p:cNvSpPr>
            <a:spLocks noGrp="1"/>
          </p:cNvSpPr>
          <p:nvPr>
            <p:ph idx="1"/>
          </p:nvPr>
        </p:nvSpPr>
        <p:spPr>
          <a:xfrm>
            <a:off x="889958" y="1463316"/>
            <a:ext cx="10515600" cy="1607688"/>
          </a:xfrm>
        </p:spPr>
        <p:txBody>
          <a:bodyPr>
            <a:normAutofit/>
          </a:bodyPr>
          <a:lstStyle/>
          <a:p>
            <a:r>
              <a:rPr lang="en-US" sz="3600" dirty="0" smtClean="0"/>
              <a:t>We have to predict some values on this Dataset so that mean we have to apply statistics on this project/dataset </a:t>
            </a:r>
            <a:endParaRPr lang="en-IN" sz="3600" dirty="0"/>
          </a:p>
        </p:txBody>
      </p:sp>
      <p:sp>
        <p:nvSpPr>
          <p:cNvPr id="4" name="Content Placeholder 2"/>
          <p:cNvSpPr txBox="1">
            <a:spLocks/>
          </p:cNvSpPr>
          <p:nvPr/>
        </p:nvSpPr>
        <p:spPr>
          <a:xfrm>
            <a:off x="889958" y="3588589"/>
            <a:ext cx="10515600" cy="1607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t>Python</a:t>
            </a:r>
            <a:r>
              <a:rPr lang="en-US" sz="3600" dirty="0"/>
              <a:t> is a general-purpose language with </a:t>
            </a:r>
            <a:r>
              <a:rPr lang="en-US" sz="3600" b="1" dirty="0"/>
              <a:t>statistics</a:t>
            </a:r>
            <a:r>
              <a:rPr lang="en-US" sz="3600" dirty="0"/>
              <a:t> </a:t>
            </a:r>
            <a:r>
              <a:rPr lang="en-US" sz="3600" dirty="0" smtClean="0"/>
              <a:t>modules</a:t>
            </a:r>
          </a:p>
          <a:p>
            <a:endParaRPr lang="en-IN" sz="4400" dirty="0"/>
          </a:p>
        </p:txBody>
      </p:sp>
    </p:spTree>
    <p:extLst>
      <p:ext uri="{BB962C8B-B14F-4D97-AF65-F5344CB8AC3E}">
        <p14:creationId xmlns:p14="http://schemas.microsoft.com/office/powerpoint/2010/main" val="771037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155" y="0"/>
            <a:ext cx="10515600" cy="1325563"/>
          </a:xfrm>
        </p:spPr>
        <p:txBody>
          <a:bodyPr>
            <a:noAutofit/>
          </a:bodyPr>
          <a:lstStyle/>
          <a:p>
            <a:r>
              <a:rPr lang="en-US" b="1" dirty="0" smtClean="0"/>
              <a:t>Apply sklearn_model </a:t>
            </a:r>
            <a:r>
              <a:rPr lang="en-US" b="1" dirty="0"/>
              <a:t>and LogisticRegression</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011" y="1101784"/>
            <a:ext cx="10439514" cy="5665019"/>
          </a:xfrm>
        </p:spPr>
      </p:pic>
    </p:spTree>
    <p:extLst>
      <p:ext uri="{BB962C8B-B14F-4D97-AF65-F5344CB8AC3E}">
        <p14:creationId xmlns:p14="http://schemas.microsoft.com/office/powerpoint/2010/main" val="1587710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Using Split array to random </a:t>
            </a:r>
            <a:r>
              <a:rPr lang="en-US" b="1" dirty="0" err="1" smtClean="0"/>
              <a:t>train,test</a:t>
            </a:r>
            <a:r>
              <a:rPr lang="en-US" b="1" dirty="0" smtClean="0"/>
              <a:t> subset </a:t>
            </a:r>
            <a:br>
              <a:rPr lang="en-US" b="1" dirty="0" smtClean="0"/>
            </a:br>
            <a:r>
              <a:rPr lang="en-US" b="1" dirty="0" smtClean="0"/>
              <a:t>and LogisticRegression on Train Values</a:t>
            </a:r>
            <a:endParaRPr lang="en-IN" b="1"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921002" cy="4330550"/>
          </a:xfrm>
        </p:spPr>
      </p:pic>
    </p:spTree>
    <p:extLst>
      <p:ext uri="{BB962C8B-B14F-4D97-AF65-F5344CB8AC3E}">
        <p14:creationId xmlns:p14="http://schemas.microsoft.com/office/powerpoint/2010/main" val="4196777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415" y="18255"/>
            <a:ext cx="10515600" cy="1325563"/>
          </a:xfrm>
        </p:spPr>
        <p:txBody>
          <a:bodyPr/>
          <a:lstStyle/>
          <a:p>
            <a:r>
              <a:rPr lang="en-US" b="1" dirty="0" smtClean="0"/>
              <a:t>We Predict Logistic Regression Accuracy so it is </a:t>
            </a:r>
            <a:endParaRPr lang="en-IN" b="1" dirty="0"/>
          </a:p>
        </p:txBody>
      </p:sp>
      <p:pic>
        <p:nvPicPr>
          <p:cNvPr id="4" name="Picture 3"/>
          <p:cNvPicPr>
            <a:picLocks noChangeAspect="1"/>
          </p:cNvPicPr>
          <p:nvPr/>
        </p:nvPicPr>
        <p:blipFill>
          <a:blip r:embed="rId3"/>
          <a:stretch>
            <a:fillRect/>
          </a:stretch>
        </p:blipFill>
        <p:spPr>
          <a:xfrm>
            <a:off x="1252959" y="1801933"/>
            <a:ext cx="8736511" cy="1796806"/>
          </a:xfrm>
          <a:prstGeom prst="rect">
            <a:avLst/>
          </a:prstGeom>
        </p:spPr>
      </p:pic>
      <p:sp>
        <p:nvSpPr>
          <p:cNvPr id="5" name="Title 1"/>
          <p:cNvSpPr txBox="1">
            <a:spLocks/>
          </p:cNvSpPr>
          <p:nvPr/>
        </p:nvSpPr>
        <p:spPr>
          <a:xfrm>
            <a:off x="656491" y="40568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So the </a:t>
            </a:r>
            <a:r>
              <a:rPr lang="en-US" dirty="0"/>
              <a:t>Logistic Regression </a:t>
            </a:r>
            <a:r>
              <a:rPr lang="en-US" dirty="0" smtClean="0"/>
              <a:t>Accuracy is 0.771  </a:t>
            </a:r>
            <a:endParaRPr lang="en-IN" dirty="0"/>
          </a:p>
        </p:txBody>
      </p:sp>
    </p:spTree>
    <p:extLst>
      <p:ext uri="{BB962C8B-B14F-4D97-AF65-F5344CB8AC3E}">
        <p14:creationId xmlns:p14="http://schemas.microsoft.com/office/powerpoint/2010/main" val="310374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092" y="175846"/>
            <a:ext cx="10515600" cy="1325563"/>
          </a:xfrm>
        </p:spPr>
        <p:txBody>
          <a:bodyPr/>
          <a:lstStyle/>
          <a:p>
            <a:r>
              <a:rPr lang="en-US" b="1" dirty="0"/>
              <a:t>Apply </a:t>
            </a:r>
            <a:r>
              <a:rPr lang="en-US" b="1" dirty="0" smtClean="0"/>
              <a:t>RandomForestClassifier on Train values and It’s </a:t>
            </a:r>
            <a:r>
              <a:rPr lang="en-US" b="1" dirty="0" err="1" smtClean="0"/>
              <a:t>Accuricy</a:t>
            </a:r>
            <a:r>
              <a:rPr lang="en-US" b="1" dirty="0" smtClean="0"/>
              <a:t> </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375" y="1624501"/>
            <a:ext cx="10785928" cy="3246437"/>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965" y="4698777"/>
            <a:ext cx="9173855" cy="1448002"/>
          </a:xfrm>
          <a:prstGeom prst="rect">
            <a:avLst/>
          </a:prstGeom>
        </p:spPr>
      </p:pic>
    </p:spTree>
    <p:extLst>
      <p:ext uri="{BB962C8B-B14F-4D97-AF65-F5344CB8AC3E}">
        <p14:creationId xmlns:p14="http://schemas.microsoft.com/office/powerpoint/2010/main" val="2049913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262" y="0"/>
            <a:ext cx="10515600" cy="1325563"/>
          </a:xfrm>
        </p:spPr>
        <p:txBody>
          <a:bodyPr/>
          <a:lstStyle/>
          <a:p>
            <a:r>
              <a:rPr lang="en-US" dirty="0" smtClean="0"/>
              <a:t>Apply Supported Vector Machine on train values and it’s </a:t>
            </a:r>
            <a:r>
              <a:rPr lang="en-US" dirty="0" err="1" smtClean="0"/>
              <a:t>accuricy</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262" y="1325563"/>
            <a:ext cx="10900354" cy="4459775"/>
          </a:xfrm>
        </p:spPr>
      </p:pic>
    </p:spTree>
    <p:extLst>
      <p:ext uri="{BB962C8B-B14F-4D97-AF65-F5344CB8AC3E}">
        <p14:creationId xmlns:p14="http://schemas.microsoft.com/office/powerpoint/2010/main" val="215792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84A409A-26BF-476C-858A-CFA0EBFAB6F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7072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815" y="136525"/>
            <a:ext cx="11541370" cy="1325563"/>
          </a:xfrm>
        </p:spPr>
        <p:txBody>
          <a:bodyPr/>
          <a:lstStyle/>
          <a:p>
            <a:r>
              <a:rPr lang="en-US" b="1" dirty="0" smtClean="0"/>
              <a:t>Checking  10-fold cross validation average accuracy</a:t>
            </a:r>
            <a:endParaRPr lang="en-IN" b="1"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4739" y="1462088"/>
            <a:ext cx="9650264" cy="5219700"/>
          </a:xfrm>
        </p:spPr>
      </p:pic>
    </p:spTree>
    <p:extLst>
      <p:ext uri="{BB962C8B-B14F-4D97-AF65-F5344CB8AC3E}">
        <p14:creationId xmlns:p14="http://schemas.microsoft.com/office/powerpoint/2010/main" val="1052399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507" y="0"/>
            <a:ext cx="10515600" cy="1325563"/>
          </a:xfrm>
        </p:spPr>
        <p:txBody>
          <a:bodyPr/>
          <a:lstStyle/>
          <a:p>
            <a:r>
              <a:rPr lang="en-US" b="1" dirty="0"/>
              <a:t>Get a </a:t>
            </a:r>
            <a:r>
              <a:rPr lang="en-US" b="1" dirty="0" smtClean="0"/>
              <a:t>classification Matrices report</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5156" y="1518994"/>
            <a:ext cx="9678301" cy="3598129"/>
          </a:xfrm>
        </p:spPr>
      </p:pic>
    </p:spTree>
    <p:extLst>
      <p:ext uri="{BB962C8B-B14F-4D97-AF65-F5344CB8AC3E}">
        <p14:creationId xmlns:p14="http://schemas.microsoft.com/office/powerpoint/2010/main" val="2817075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261" y="0"/>
            <a:ext cx="11031416" cy="1518993"/>
          </a:xfrm>
        </p:spPr>
        <p:txBody>
          <a:bodyPr/>
          <a:lstStyle/>
          <a:p>
            <a:r>
              <a:rPr lang="en-US" b="1" dirty="0"/>
              <a:t>Get a </a:t>
            </a:r>
            <a:r>
              <a:rPr lang="en-US" b="1" dirty="0" smtClean="0"/>
              <a:t>confusion matrix </a:t>
            </a:r>
            <a:r>
              <a:rPr lang="en-US" b="1" dirty="0"/>
              <a:t>and  Apply </a:t>
            </a:r>
            <a:r>
              <a:rPr lang="en-US" b="1" dirty="0" smtClean="0"/>
              <a:t>classification report on test values</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706" y="1518993"/>
            <a:ext cx="8886186" cy="5022484"/>
          </a:xfrm>
        </p:spPr>
      </p:pic>
    </p:spTree>
    <p:extLst>
      <p:ext uri="{BB962C8B-B14F-4D97-AF65-F5344CB8AC3E}">
        <p14:creationId xmlns:p14="http://schemas.microsoft.com/office/powerpoint/2010/main" val="110505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916722"/>
          </a:xfrm>
        </p:spPr>
        <p:txBody>
          <a:bodyPr>
            <a:normAutofit/>
          </a:bodyPr>
          <a:lstStyle/>
          <a:p>
            <a:r>
              <a:rPr lang="en-US" b="1" dirty="0" smtClean="0"/>
              <a:t>Create a Plot That </a:t>
            </a:r>
            <a:r>
              <a:rPr lang="en-US" b="1" dirty="0"/>
              <a:t>show Random </a:t>
            </a:r>
            <a:r>
              <a:rPr lang="en-US" b="1" dirty="0" smtClean="0"/>
              <a:t>Forest and </a:t>
            </a:r>
            <a:r>
              <a:rPr lang="en-IN" b="1" dirty="0"/>
              <a:t>Logistic </a:t>
            </a:r>
            <a:r>
              <a:rPr lang="en-IN" b="1" dirty="0" smtClean="0"/>
              <a:t>Regression Accuracy</a:t>
            </a:r>
            <a:r>
              <a:rPr lang="en-IN" b="1" dirty="0"/>
              <a:t/>
            </a:r>
            <a:br>
              <a:rPr lang="en-IN" b="1" dirty="0"/>
            </a:b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352" y="1297476"/>
            <a:ext cx="9257293" cy="5476985"/>
          </a:xfrm>
        </p:spPr>
      </p:pic>
    </p:spTree>
    <p:extLst>
      <p:ext uri="{BB962C8B-B14F-4D97-AF65-F5344CB8AC3E}">
        <p14:creationId xmlns:p14="http://schemas.microsoft.com/office/powerpoint/2010/main" val="3510596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279"/>
            <a:ext cx="10515600" cy="1325563"/>
          </a:xfrm>
        </p:spPr>
        <p:txBody>
          <a:bodyPr/>
          <a:lstStyle/>
          <a:p>
            <a:r>
              <a:rPr lang="en-US" b="1" dirty="0" smtClean="0"/>
              <a:t>All Major Percentage level for this company</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14842"/>
            <a:ext cx="10752084" cy="4290646"/>
          </a:xfrm>
        </p:spPr>
      </p:pic>
    </p:spTree>
    <p:extLst>
      <p:ext uri="{BB962C8B-B14F-4D97-AF65-F5344CB8AC3E}">
        <p14:creationId xmlns:p14="http://schemas.microsoft.com/office/powerpoint/2010/main" val="1381550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4770" y="0"/>
            <a:ext cx="10515600" cy="1325563"/>
          </a:xfrm>
        </p:spPr>
        <p:txBody>
          <a:bodyPr/>
          <a:lstStyle/>
          <a:p>
            <a:r>
              <a:rPr lang="en-US" b="1" dirty="0" smtClean="0"/>
              <a:t>Decision making</a:t>
            </a:r>
            <a:endParaRPr lang="en-IN"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4142" y="1123536"/>
            <a:ext cx="11187576" cy="5593787"/>
          </a:xfrm>
        </p:spPr>
      </p:pic>
    </p:spTree>
    <p:extLst>
      <p:ext uri="{BB962C8B-B14F-4D97-AF65-F5344CB8AC3E}">
        <p14:creationId xmlns:p14="http://schemas.microsoft.com/office/powerpoint/2010/main" val="156626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016" y="0"/>
            <a:ext cx="10515600" cy="1325563"/>
          </a:xfrm>
        </p:spPr>
        <p:txBody>
          <a:bodyPr/>
          <a:lstStyle/>
          <a:p>
            <a:r>
              <a:rPr lang="en-US" b="1" dirty="0" smtClean="0"/>
              <a:t>Decision For this Particular Dataset</a:t>
            </a:r>
            <a:endParaRPr lang="en-IN" b="1" dirty="0"/>
          </a:p>
        </p:txBody>
      </p:sp>
      <p:sp>
        <p:nvSpPr>
          <p:cNvPr id="3" name="Content Placeholder 2"/>
          <p:cNvSpPr>
            <a:spLocks noGrp="1"/>
          </p:cNvSpPr>
          <p:nvPr>
            <p:ph idx="1"/>
          </p:nvPr>
        </p:nvSpPr>
        <p:spPr>
          <a:xfrm>
            <a:off x="820616" y="1536578"/>
            <a:ext cx="10515600" cy="4351338"/>
          </a:xfrm>
        </p:spPr>
        <p:txBody>
          <a:bodyPr>
            <a:normAutofit/>
          </a:bodyPr>
          <a:lstStyle/>
          <a:p>
            <a:r>
              <a:rPr lang="en-US" sz="3200" dirty="0" smtClean="0"/>
              <a:t>You can see for every employee don’t have much satisfaction level all are less then 50% </a:t>
            </a:r>
          </a:p>
          <a:p>
            <a:r>
              <a:rPr lang="en-US" sz="3200" dirty="0" smtClean="0"/>
              <a:t>Company has less promotion percentage that are 0.77% in last 5 years </a:t>
            </a:r>
          </a:p>
          <a:p>
            <a:r>
              <a:rPr lang="en-US" sz="3200" dirty="0" smtClean="0"/>
              <a:t>Mainly This two reason employee left the company no good facility is provide by the company</a:t>
            </a:r>
          </a:p>
          <a:p>
            <a:pPr marL="0" indent="0">
              <a:buNone/>
            </a:pPr>
            <a:endParaRPr lang="en-IN" sz="3200" dirty="0"/>
          </a:p>
        </p:txBody>
      </p:sp>
    </p:spTree>
    <p:extLst>
      <p:ext uri="{BB962C8B-B14F-4D97-AF65-F5344CB8AC3E}">
        <p14:creationId xmlns:p14="http://schemas.microsoft.com/office/powerpoint/2010/main" val="3129681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430" y="0"/>
            <a:ext cx="10515600" cy="1325563"/>
          </a:xfrm>
        </p:spPr>
        <p:txBody>
          <a:bodyPr>
            <a:normAutofit/>
          </a:bodyPr>
          <a:lstStyle/>
          <a:p>
            <a:r>
              <a:rPr lang="en-US" sz="4800" b="1" dirty="0" smtClean="0">
                <a:latin typeface="Arial" panose="020B0604020202020204" pitchFamily="34" charset="0"/>
                <a:cs typeface="Arial" panose="020B0604020202020204" pitchFamily="34" charset="0"/>
              </a:rPr>
              <a:t>Conclusion</a:t>
            </a:r>
            <a:endParaRPr lang="en-IN"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5446" y="1473933"/>
            <a:ext cx="10515600" cy="4351338"/>
          </a:xfrm>
        </p:spPr>
        <p:txBody>
          <a:bodyPr>
            <a:noAutofit/>
          </a:bodyPr>
          <a:lstStyle/>
          <a:p>
            <a:r>
              <a:rPr lang="en-US" sz="4000" b="1" dirty="0"/>
              <a:t>HR analytics</a:t>
            </a:r>
            <a:r>
              <a:rPr lang="en-US" sz="4000" dirty="0"/>
              <a:t> is an essential part of </a:t>
            </a:r>
            <a:r>
              <a:rPr lang="en-US" sz="4000" b="1" dirty="0"/>
              <a:t>data</a:t>
            </a:r>
            <a:r>
              <a:rPr lang="en-US" sz="4000" dirty="0"/>
              <a:t> management and its implementation can yield positive returns for any organization. But as the above has shown, the management, </a:t>
            </a:r>
            <a:r>
              <a:rPr lang="en-US" sz="4000" b="1" dirty="0"/>
              <a:t>analysis</a:t>
            </a:r>
            <a:r>
              <a:rPr lang="en-US" sz="4000" dirty="0"/>
              <a:t> and interpretation of </a:t>
            </a:r>
            <a:r>
              <a:rPr lang="en-US" sz="4000" b="1" dirty="0"/>
              <a:t>data</a:t>
            </a:r>
            <a:r>
              <a:rPr lang="en-US" sz="4000" dirty="0"/>
              <a:t> isn't always straightforward and organizations need to approach </a:t>
            </a:r>
            <a:r>
              <a:rPr lang="en-US" sz="4000" b="1" dirty="0"/>
              <a:t>HR analytics</a:t>
            </a:r>
            <a:r>
              <a:rPr lang="en-US" sz="4000" dirty="0"/>
              <a:t> one step at a time</a:t>
            </a:r>
            <a:endParaRPr lang="en-IN" sz="4000" dirty="0"/>
          </a:p>
        </p:txBody>
      </p:sp>
    </p:spTree>
    <p:extLst>
      <p:ext uri="{BB962C8B-B14F-4D97-AF65-F5344CB8AC3E}">
        <p14:creationId xmlns:p14="http://schemas.microsoft.com/office/powerpoint/2010/main" val="3904543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Thanks For Connect with us</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endParaRPr lang="en-US" sz="2000" dirty="0">
              <a:solidFill>
                <a:srgbClr val="E7E6E6"/>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tile tx="0" ty="0" sx="100000" sy="100000" flip="none" algn="tl"/>
        </a:blip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B6C7BDF7-D7AC-4209-A6A9-11B953F882E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641431" y="816337"/>
            <a:ext cx="5225327" cy="5225327"/>
          </a:xfrm>
          <a:prstGeom prst="rect">
            <a:avLst/>
          </a:prstGeom>
        </p:spPr>
      </p:pic>
      <p:sp>
        <p:nvSpPr>
          <p:cNvPr id="3" name="Title 2"/>
          <p:cNvSpPr>
            <a:spLocks noGrp="1"/>
          </p:cNvSpPr>
          <p:nvPr>
            <p:ph type="title"/>
          </p:nvPr>
        </p:nvSpPr>
        <p:spPr>
          <a:xfrm>
            <a:off x="838200" y="365125"/>
            <a:ext cx="10515600" cy="1280795"/>
          </a:xfrm>
        </p:spPr>
        <p:txBody>
          <a:bodyPr>
            <a:normAutofit fontScale="90000"/>
          </a:bodyPr>
          <a:lstStyle/>
          <a:p>
            <a:r>
              <a:rPr lang="en-IN" dirty="0">
                <a:solidFill>
                  <a:schemeClr val="accent2">
                    <a:lumMod val="50000"/>
                  </a:schemeClr>
                </a:solidFill>
                <a:latin typeface="Arial" panose="020B0604020202020204" pitchFamily="34" charset="0"/>
                <a:cs typeface="Arial" panose="020B0604020202020204" pitchFamily="34" charset="0"/>
              </a:rPr>
              <a:t>How can we define </a:t>
            </a:r>
            <a:br>
              <a:rPr lang="en-IN" dirty="0">
                <a:solidFill>
                  <a:schemeClr val="accent2">
                    <a:lumMod val="50000"/>
                  </a:schemeClr>
                </a:solidFill>
                <a:latin typeface="Arial" panose="020B0604020202020204" pitchFamily="34" charset="0"/>
                <a:cs typeface="Arial" panose="020B0604020202020204" pitchFamily="34" charset="0"/>
              </a:rPr>
            </a:br>
            <a:r>
              <a:rPr lang="en-IN" dirty="0">
                <a:solidFill>
                  <a:schemeClr val="accent2">
                    <a:lumMod val="50000"/>
                  </a:schemeClr>
                </a:solidFill>
                <a:latin typeface="Arial" panose="020B0604020202020204" pitchFamily="34" charset="0"/>
                <a:cs typeface="Arial" panose="020B0604020202020204" pitchFamily="34" charset="0"/>
              </a:rPr>
              <a:t>Data Science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44846002"/>
              </p:ext>
            </p:extLst>
          </p:nvPr>
        </p:nvGraphicFramePr>
        <p:xfrm>
          <a:off x="838200" y="1645920"/>
          <a:ext cx="10515600" cy="5037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1489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47060" y="81354"/>
            <a:ext cx="5406902" cy="1469965"/>
          </a:xfrm>
        </p:spPr>
        <p:txBody>
          <a:bodyPr anchor="ctr">
            <a:normAutofit/>
          </a:bodyPr>
          <a:lstStyle/>
          <a:p>
            <a:r>
              <a:rPr lang="en-US" dirty="0" smtClean="0">
                <a:latin typeface="Franklin Gothic Book" panose="020B0503020102020204" pitchFamily="34" charset="0"/>
                <a:cs typeface="Segoe UI" panose="020B0502040204020203" pitchFamily="34" charset="0"/>
              </a:rPr>
              <a:t>Data Management</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764845" y="1215821"/>
            <a:ext cx="8701517" cy="4608203"/>
          </a:xfrm>
        </p:spPr>
        <p:txBody>
          <a:bodyPr vert="horz" lIns="91440" tIns="45720" rIns="91440" bIns="45720" rtlCol="0" anchor="t">
            <a:normAutofit/>
          </a:bodyPr>
          <a:lstStyle/>
          <a:p>
            <a:r>
              <a:rPr lang="en-US" sz="4400" dirty="0" smtClean="0"/>
              <a:t>Data </a:t>
            </a:r>
            <a:r>
              <a:rPr lang="en-US" sz="4400" dirty="0"/>
              <a:t>management is an administrative process that includes acquiring, validating, storing, protecting, and processing required data to ensure the accessibility, reliability, and timeliness of the data for its users. </a:t>
            </a:r>
            <a:endParaRPr lang="en-US" sz="4400" dirty="0">
              <a:latin typeface="Franklin Gothic Book" panose="020B0503020102020204" pitchFamily="34" charset="0"/>
            </a:endParaRPr>
          </a:p>
        </p:txBody>
      </p:sp>
      <p:pic>
        <p:nvPicPr>
          <p:cNvPr id="8" name="Graphic 7">
            <a:extLst>
              <a:ext uri="{FF2B5EF4-FFF2-40B4-BE49-F238E27FC236}">
                <a16:creationId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880909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94274" y="1"/>
            <a:ext cx="7339135" cy="1117972"/>
          </a:xfrm>
        </p:spPr>
        <p:txBody>
          <a:bodyPr anchor="ctr">
            <a:normAutofit fontScale="90000"/>
          </a:bodyPr>
          <a:lstStyle/>
          <a:p>
            <a:r>
              <a:rPr lang="en-US" dirty="0" smtClean="0">
                <a:solidFill>
                  <a:schemeClr val="accent2">
                    <a:lumMod val="50000"/>
                  </a:schemeClr>
                </a:solidFill>
                <a:latin typeface="Franklin Gothic Book" panose="020B0503020102020204" pitchFamily="34" charset="0"/>
                <a:cs typeface="Segoe UI" panose="020B0502040204020203" pitchFamily="34" charset="0"/>
              </a:rPr>
              <a:t>  There are three Types of Data</a:t>
            </a:r>
            <a:endParaRPr lang="en-US" dirty="0">
              <a:solidFill>
                <a:schemeClr val="accent2">
                  <a:lumMod val="50000"/>
                </a:schemeClr>
              </a:solidFill>
              <a:latin typeface="Franklin Gothic Book" panose="020B050302010202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590430A8-7125-464C-98BA-3409573DB57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1431" y="816337"/>
            <a:ext cx="5225327" cy="5225327"/>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526592266"/>
              </p:ext>
            </p:extLst>
          </p:nvPr>
        </p:nvGraphicFramePr>
        <p:xfrm>
          <a:off x="838200" y="1117973"/>
          <a:ext cx="10515600" cy="5058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73525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documentManagement/types"/>
    <ds:schemaRef ds:uri="http://schemas.microsoft.com/office/2006/metadata/properties"/>
    <ds:schemaRef ds:uri="71af3243-3dd4-4a8d-8c0d-dd76da1f02a5"/>
    <ds:schemaRef ds:uri="http://purl.org/dc/elements/1.1/"/>
    <ds:schemaRef ds:uri="http://schemas.openxmlformats.org/package/2006/metadata/core-properties"/>
    <ds:schemaRef ds:uri="http://schemas.microsoft.com/office/infopath/2007/PartnerControls"/>
    <ds:schemaRef ds:uri="http://purl.org/dc/dcmitype/"/>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0</TotalTime>
  <Words>12865</Words>
  <Application>Microsoft Office PowerPoint</Application>
  <PresentationFormat>Widescreen</PresentationFormat>
  <Paragraphs>597</Paragraphs>
  <Slides>68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Arial Rounded MT Bold</vt:lpstr>
      <vt:lpstr>Calibri</vt:lpstr>
      <vt:lpstr>Calibri Light</vt:lpstr>
      <vt:lpstr>Franklin Gothic Book</vt:lpstr>
      <vt:lpstr>Segoe UI</vt:lpstr>
      <vt:lpstr>Office Theme</vt:lpstr>
      <vt:lpstr>PowerPoint Presentation</vt:lpstr>
      <vt:lpstr>Project Employee Turnover HR Data Analysis using Python</vt:lpstr>
      <vt:lpstr>Slide 3</vt:lpstr>
      <vt:lpstr>Employee Turnover</vt:lpstr>
      <vt:lpstr>PowerPoint Presentation</vt:lpstr>
      <vt:lpstr>PowerPoint Presentation</vt:lpstr>
      <vt:lpstr>How can we define  Data Science</vt:lpstr>
      <vt:lpstr>Data Management</vt:lpstr>
      <vt:lpstr>  There are three Types of Data</vt:lpstr>
      <vt:lpstr>Structured Data</vt:lpstr>
      <vt:lpstr>Semi-Structured Data</vt:lpstr>
      <vt:lpstr>Unstructured Data</vt:lpstr>
      <vt:lpstr>Data Management Tools</vt:lpstr>
      <vt:lpstr>Data Management Tools</vt:lpstr>
      <vt:lpstr>For Semi-Structured and Unstructured data </vt:lpstr>
      <vt:lpstr>Data Analysis</vt:lpstr>
      <vt:lpstr>PowerPoint Presentation</vt:lpstr>
      <vt:lpstr>PowerPoint Presentation</vt:lpstr>
      <vt:lpstr>Data Processing</vt:lpstr>
      <vt:lpstr>Data Science Process</vt:lpstr>
      <vt:lpstr>Data science Application</vt:lpstr>
      <vt:lpstr>Data Analysis Tool</vt:lpstr>
      <vt:lpstr>Jupyter Notebook</vt:lpstr>
      <vt:lpstr>Jupyter</vt:lpstr>
      <vt:lpstr>Data Science In HR Analysis</vt:lpstr>
      <vt:lpstr>Data Science In HR Analysis</vt:lpstr>
      <vt:lpstr>Data Description</vt:lpstr>
      <vt:lpstr>Employee –Turnover HR Data Analysis Using Python </vt:lpstr>
      <vt:lpstr>Why We Use Python For HR Data Analysis?</vt:lpstr>
      <vt:lpstr>There are Some Library Which we used on This project</vt:lpstr>
      <vt:lpstr>About Our Dataset</vt:lpstr>
      <vt:lpstr>Project Implementation</vt:lpstr>
      <vt:lpstr>Load The Dataset In Jupyter Notebook </vt:lpstr>
      <vt:lpstr>Using Info Function </vt:lpstr>
      <vt:lpstr>Used Describe Function</vt:lpstr>
      <vt:lpstr>Using Dtype()</vt:lpstr>
      <vt:lpstr>Using Is Null Function</vt:lpstr>
      <vt:lpstr>To check dataset shape</vt:lpstr>
      <vt:lpstr>Data manipulation</vt:lpstr>
      <vt:lpstr>Exploring the Dataset</vt:lpstr>
      <vt:lpstr>Exploring Unique Values for Every Columns</vt:lpstr>
      <vt:lpstr>Exploring Unique Values for Every Columns</vt:lpstr>
      <vt:lpstr>Exploring Unique Values for Every Columns</vt:lpstr>
      <vt:lpstr>Check Department Mean Values </vt:lpstr>
      <vt:lpstr>Checking Salary Mean Values</vt:lpstr>
      <vt:lpstr>Data Visualization</vt:lpstr>
      <vt:lpstr>Using Data Visualization On this Project</vt:lpstr>
      <vt:lpstr>A bar plot of Proportion of Employees and Salaries</vt:lpstr>
      <vt:lpstr>We Use crossTab on Department and Left Columns to compute Frequency </vt:lpstr>
      <vt:lpstr>Creation Plot For each Department</vt:lpstr>
      <vt:lpstr>Create  a Dummy Variables For Department and Sales columns</vt:lpstr>
      <vt:lpstr>Therefore we Create a Dummy Variable for Department so we have to drop Department From Dataset</vt:lpstr>
      <vt:lpstr>Check The Columns list After Drop The Column Department</vt:lpstr>
      <vt:lpstr>Apply Statistics On this Dataset </vt:lpstr>
      <vt:lpstr>Apply sklearn_model and LogisticRegression</vt:lpstr>
      <vt:lpstr>Using Split array to random train,test subset  and LogisticRegression on Train Values</vt:lpstr>
      <vt:lpstr>We Predict Logistic Regression Accuracy so it is </vt:lpstr>
      <vt:lpstr>Apply RandomForestClassifier on Train values and It’s Accuricy </vt:lpstr>
      <vt:lpstr>Apply Supported Vector Machine on train values and it’s accuricy</vt:lpstr>
      <vt:lpstr>Checking  10-fold cross validation average accuracy</vt:lpstr>
      <vt:lpstr>Get a classification Matrices report</vt:lpstr>
      <vt:lpstr>Get a confusion matrix and  Apply classification report on test values</vt:lpstr>
      <vt:lpstr>Create a Plot That show Random Forest and Logistic Regression Accuracy </vt:lpstr>
      <vt:lpstr>All Major Percentage level for this company</vt:lpstr>
      <vt:lpstr>Decision making</vt:lpstr>
      <vt:lpstr>Decision For this Particular Dataset</vt:lpstr>
      <vt:lpstr>Conclusion</vt:lpstr>
      <vt:lpstr>Thanks For Connect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2019-07-10T15:00:06Z</dcterms:created>
  <dcterms:modified xsi:type="dcterms:W3CDTF">2019-07-12T16:05:12Z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